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  <p:sldMasterId id="2147483676" r:id="rId2"/>
    <p:sldMasterId id="2147483690" r:id="rId3"/>
  </p:sldMasterIdLst>
  <p:notesMasterIdLst>
    <p:notesMasterId r:id="rId25"/>
  </p:notesMasterIdLst>
  <p:handoutMasterIdLst>
    <p:handoutMasterId r:id="rId26"/>
  </p:handoutMasterIdLst>
  <p:sldIdLst>
    <p:sldId id="268" r:id="rId4"/>
    <p:sldId id="439" r:id="rId5"/>
    <p:sldId id="402" r:id="rId6"/>
    <p:sldId id="443" r:id="rId7"/>
    <p:sldId id="442" r:id="rId8"/>
    <p:sldId id="403" r:id="rId9"/>
    <p:sldId id="431" r:id="rId10"/>
    <p:sldId id="446" r:id="rId11"/>
    <p:sldId id="444" r:id="rId12"/>
    <p:sldId id="447" r:id="rId13"/>
    <p:sldId id="449" r:id="rId14"/>
    <p:sldId id="445" r:id="rId15"/>
    <p:sldId id="440" r:id="rId16"/>
    <p:sldId id="397" r:id="rId17"/>
    <p:sldId id="451" r:id="rId18"/>
    <p:sldId id="438" r:id="rId19"/>
    <p:sldId id="454" r:id="rId20"/>
    <p:sldId id="455" r:id="rId21"/>
    <p:sldId id="452" r:id="rId22"/>
    <p:sldId id="453" r:id="rId23"/>
    <p:sldId id="409" r:id="rId24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FF8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3" autoAdjust="0"/>
    <p:restoredTop sz="99274" autoAdjust="0"/>
  </p:normalViewPr>
  <p:slideViewPr>
    <p:cSldViewPr>
      <p:cViewPr varScale="1">
        <p:scale>
          <a:sx n="105" d="100"/>
          <a:sy n="105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d:Projekti12:Luka%20KP:Luka%20KP%20-%20Pretovor%202000-11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d:Projekti12:Luka%20KP:Luka%20KP%20-%20Pretovor%202000-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d:Projekti12:Luka%20KP:Luka%20KP%20-%20Pretovor%202000-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d:Projekti12:Luka%20KP:Luka%20KP%20-%20Pretovor%202000-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d:Projekti13:Logistika_resolucija:Infrastruktura-Makro%20uc&#780;ink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d:Current%20issues:Transport-logistika:Makro%20u&#269;inki%20vlaganj%20v%20infrastrukturo_grafi&#269;no.xlsx" TargetMode="External"/><Relationship Id="rId3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'Sl 8'!$A$4</c:f>
              <c:strCache>
                <c:ptCount val="1"/>
                <c:pt idx="0">
                  <c:v>  A - Dodaten tovor (ostali)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25400" cmpd="sng">
              <a:solidFill>
                <a:srgbClr val="1F497D"/>
              </a:solidFill>
            </a:ln>
            <a:effectLst/>
          </c:spPr>
          <c:cat>
            <c:numRef>
              <c:f>'Sl 8'!$B$3:$AG$3</c:f>
              <c:numCache>
                <c:formatCode>General</c:formatCode>
                <c:ptCount val="32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  <c:pt idx="10">
                  <c:v>2019.0</c:v>
                </c:pt>
                <c:pt idx="11">
                  <c:v>2020.0</c:v>
                </c:pt>
                <c:pt idx="12">
                  <c:v>2021.0</c:v>
                </c:pt>
                <c:pt idx="13">
                  <c:v>2022.0</c:v>
                </c:pt>
                <c:pt idx="14">
                  <c:v>2023.0</c:v>
                </c:pt>
                <c:pt idx="15">
                  <c:v>2024.0</c:v>
                </c:pt>
                <c:pt idx="16">
                  <c:v>2025.0</c:v>
                </c:pt>
                <c:pt idx="17">
                  <c:v>2026.0</c:v>
                </c:pt>
                <c:pt idx="18">
                  <c:v>2027.0</c:v>
                </c:pt>
                <c:pt idx="19">
                  <c:v>2028.0</c:v>
                </c:pt>
                <c:pt idx="20">
                  <c:v>2029.0</c:v>
                </c:pt>
                <c:pt idx="21">
                  <c:v>2030.0</c:v>
                </c:pt>
                <c:pt idx="22">
                  <c:v>2031.0</c:v>
                </c:pt>
                <c:pt idx="23">
                  <c:v>2032.0</c:v>
                </c:pt>
                <c:pt idx="24">
                  <c:v>2033.0</c:v>
                </c:pt>
                <c:pt idx="25">
                  <c:v>2034.0</c:v>
                </c:pt>
                <c:pt idx="26">
                  <c:v>2035.0</c:v>
                </c:pt>
                <c:pt idx="27">
                  <c:v>2036.0</c:v>
                </c:pt>
                <c:pt idx="28">
                  <c:v>2037.0</c:v>
                </c:pt>
                <c:pt idx="29">
                  <c:v>2038.0</c:v>
                </c:pt>
                <c:pt idx="30">
                  <c:v>2039.0</c:v>
                </c:pt>
                <c:pt idx="31">
                  <c:v>2040.0</c:v>
                </c:pt>
              </c:numCache>
            </c:numRef>
          </c:cat>
          <c:val>
            <c:numRef>
              <c:f>'Sl 8'!$B$4:$AG$4</c:f>
              <c:numCache>
                <c:formatCode>General</c:formatCode>
                <c:ptCount val="32"/>
                <c:pt idx="10" formatCode="#,##0.0">
                  <c:v>14.18175871327006</c:v>
                </c:pt>
                <c:pt idx="11" formatCode="#,##0.0">
                  <c:v>14.74441671177378</c:v>
                </c:pt>
                <c:pt idx="12" formatCode="#,##0.0">
                  <c:v>15.31702143649013</c:v>
                </c:pt>
                <c:pt idx="13" formatCode="#,##0.0">
                  <c:v>15.89799075679291</c:v>
                </c:pt>
                <c:pt idx="14" formatCode="#,##0.0">
                  <c:v>16.48557764675608</c:v>
                </c:pt>
                <c:pt idx="15" formatCode="#,##0.0">
                  <c:v>17.07787651061566</c:v>
                </c:pt>
                <c:pt idx="16" formatCode="#,##0.0">
                  <c:v>17.67283190957925</c:v>
                </c:pt>
                <c:pt idx="17" formatCode="#,##0.0">
                  <c:v>18.26824970334768</c:v>
                </c:pt>
                <c:pt idx="18" formatCode="#,##0.0">
                  <c:v>18.86181057730845</c:v>
                </c:pt>
                <c:pt idx="19" formatCode="#,##0.0">
                  <c:v>19.4510858821002</c:v>
                </c:pt>
                <c:pt idx="20" formatCode="#,##0.0">
                  <c:v>20.03355566704626</c:v>
                </c:pt>
                <c:pt idx="21" formatCode="#,##0.0">
                  <c:v>20.60662874379519</c:v>
                </c:pt>
                <c:pt idx="22" formatCode="#,##0.0">
                  <c:v>21.16766457243402</c:v>
                </c:pt>
                <c:pt idx="23" formatCode="#,##0.0">
                  <c:v>21.7139967204098</c:v>
                </c:pt>
                <c:pt idx="24" formatCode="#,##0.0">
                  <c:v>22.24295760586971</c:v>
                </c:pt>
                <c:pt idx="25" formatCode="#,##0.0">
                  <c:v>22.75190420253065</c:v>
                </c:pt>
                <c:pt idx="26" formatCode="#,##0.0">
                  <c:v>23.23824435387585</c:v>
                </c:pt>
                <c:pt idx="27" formatCode="#,##0.0">
                  <c:v>23.69946332121251</c:v>
                </c:pt>
                <c:pt idx="28" formatCode="#,##0.0">
                  <c:v>24.13315017365651</c:v>
                </c:pt>
                <c:pt idx="29" formatCode="#,##0.0">
                  <c:v>24.53702361903362</c:v>
                </c:pt>
                <c:pt idx="30" formatCode="#,##0.0">
                  <c:v>24.90895687343202</c:v>
                </c:pt>
                <c:pt idx="31" formatCode="#,##0.0">
                  <c:v>25.24700117395323</c:v>
                </c:pt>
              </c:numCache>
            </c:numRef>
          </c:val>
        </c:ser>
        <c:ser>
          <c:idx val="4"/>
          <c:order val="2"/>
          <c:tx>
            <c:strRef>
              <c:f>'Sl 8'!$A$8</c:f>
              <c:strCache>
                <c:ptCount val="1"/>
                <c:pt idx="0">
                  <c:v>  B - Dodaten tovor (Slovenija)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2225">
              <a:solidFill>
                <a:srgbClr val="1F497D">
                  <a:lumMod val="75000"/>
                </a:srgbClr>
              </a:solidFill>
              <a:prstDash val="sysDash"/>
            </a:ln>
          </c:spPr>
          <c:cat>
            <c:numRef>
              <c:f>'Sl 8'!$B$3:$AG$3</c:f>
              <c:numCache>
                <c:formatCode>General</c:formatCode>
                <c:ptCount val="32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  <c:pt idx="10">
                  <c:v>2019.0</c:v>
                </c:pt>
                <c:pt idx="11">
                  <c:v>2020.0</c:v>
                </c:pt>
                <c:pt idx="12">
                  <c:v>2021.0</c:v>
                </c:pt>
                <c:pt idx="13">
                  <c:v>2022.0</c:v>
                </c:pt>
                <c:pt idx="14">
                  <c:v>2023.0</c:v>
                </c:pt>
                <c:pt idx="15">
                  <c:v>2024.0</c:v>
                </c:pt>
                <c:pt idx="16">
                  <c:v>2025.0</c:v>
                </c:pt>
                <c:pt idx="17">
                  <c:v>2026.0</c:v>
                </c:pt>
                <c:pt idx="18">
                  <c:v>2027.0</c:v>
                </c:pt>
                <c:pt idx="19">
                  <c:v>2028.0</c:v>
                </c:pt>
                <c:pt idx="20">
                  <c:v>2029.0</c:v>
                </c:pt>
                <c:pt idx="21">
                  <c:v>2030.0</c:v>
                </c:pt>
                <c:pt idx="22">
                  <c:v>2031.0</c:v>
                </c:pt>
                <c:pt idx="23">
                  <c:v>2032.0</c:v>
                </c:pt>
                <c:pt idx="24">
                  <c:v>2033.0</c:v>
                </c:pt>
                <c:pt idx="25">
                  <c:v>2034.0</c:v>
                </c:pt>
                <c:pt idx="26">
                  <c:v>2035.0</c:v>
                </c:pt>
                <c:pt idx="27">
                  <c:v>2036.0</c:v>
                </c:pt>
                <c:pt idx="28">
                  <c:v>2037.0</c:v>
                </c:pt>
                <c:pt idx="29">
                  <c:v>2038.0</c:v>
                </c:pt>
                <c:pt idx="30">
                  <c:v>2039.0</c:v>
                </c:pt>
                <c:pt idx="31">
                  <c:v>2040.0</c:v>
                </c:pt>
              </c:numCache>
            </c:numRef>
          </c:cat>
          <c:val>
            <c:numRef>
              <c:f>'Sl 8'!$B$8:$AG$8</c:f>
              <c:numCache>
                <c:formatCode>General</c:formatCode>
                <c:ptCount val="32"/>
                <c:pt idx="10" formatCode="#,##0.0">
                  <c:v>14.2</c:v>
                </c:pt>
                <c:pt idx="11" formatCode="#,##0.0">
                  <c:v>14.31253159970074</c:v>
                </c:pt>
                <c:pt idx="12" formatCode="#,##0.0">
                  <c:v>14.42705254464401</c:v>
                </c:pt>
                <c:pt idx="13" formatCode="#,##0.0">
                  <c:v>14.54324640870457</c:v>
                </c:pt>
                <c:pt idx="14" formatCode="#,##0.0">
                  <c:v>14.66076378669721</c:v>
                </c:pt>
                <c:pt idx="15" formatCode="#,##0.0">
                  <c:v>14.77922355946912</c:v>
                </c:pt>
                <c:pt idx="16" formatCode="#,##0.0">
                  <c:v>14.89821463926184</c:v>
                </c:pt>
                <c:pt idx="17" formatCode="#,##0.0">
                  <c:v>15.01729819801553</c:v>
                </c:pt>
                <c:pt idx="18" formatCode="#,##0.0">
                  <c:v>15.13601037280768</c:v>
                </c:pt>
                <c:pt idx="19" formatCode="#,##0.0">
                  <c:v>15.25386543376603</c:v>
                </c:pt>
                <c:pt idx="20" formatCode="#,##0.0">
                  <c:v>15.37035939075524</c:v>
                </c:pt>
                <c:pt idx="21" formatCode="#,##0.0">
                  <c:v>15.48497400610503</c:v>
                </c:pt>
                <c:pt idx="22" formatCode="#,##0.0">
                  <c:v>15.59718117183279</c:v>
                </c:pt>
                <c:pt idx="23" formatCode="#,##0.0">
                  <c:v>15.70644760142795</c:v>
                </c:pt>
                <c:pt idx="24" formatCode="#,##0.0">
                  <c:v>15.81223977851993</c:v>
                </c:pt>
                <c:pt idx="25" formatCode="#,##0.0">
                  <c:v>15.91402909785212</c:v>
                </c:pt>
                <c:pt idx="26" formatCode="#,##0.0">
                  <c:v>16.01129712812116</c:v>
                </c:pt>
                <c:pt idx="27" formatCode="#,##0.0">
                  <c:v>16.10354092158849</c:v>
                </c:pt>
                <c:pt idx="28" formatCode="#,##0.0">
                  <c:v>16.19027829207729</c:v>
                </c:pt>
                <c:pt idx="29" formatCode="#,##0.0">
                  <c:v>16.27105298115272</c:v>
                </c:pt>
                <c:pt idx="30" formatCode="#,##0.0">
                  <c:v>16.3454396320324</c:v>
                </c:pt>
                <c:pt idx="31" formatCode="#,##0.0">
                  <c:v>16.41304849213664</c:v>
                </c:pt>
              </c:numCache>
            </c:numRef>
          </c:val>
        </c:ser>
        <c:ser>
          <c:idx val="2"/>
          <c:order val="3"/>
          <c:tx>
            <c:strRef>
              <c:f>'Sl 8'!$A$6</c:f>
              <c:strCache>
                <c:ptCount val="1"/>
                <c:pt idx="0">
                  <c:v>Obstoječ 1. tir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ysClr val="windowText" lastClr="000000"/>
              </a:solidFill>
              <a:prstDash val="sysDash"/>
            </a:ln>
          </c:spPr>
          <c:cat>
            <c:numRef>
              <c:f>'Sl 8'!$B$3:$AG$3</c:f>
              <c:numCache>
                <c:formatCode>General</c:formatCode>
                <c:ptCount val="32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  <c:pt idx="10">
                  <c:v>2019.0</c:v>
                </c:pt>
                <c:pt idx="11">
                  <c:v>2020.0</c:v>
                </c:pt>
                <c:pt idx="12">
                  <c:v>2021.0</c:v>
                </c:pt>
                <c:pt idx="13">
                  <c:v>2022.0</c:v>
                </c:pt>
                <c:pt idx="14">
                  <c:v>2023.0</c:v>
                </c:pt>
                <c:pt idx="15">
                  <c:v>2024.0</c:v>
                </c:pt>
                <c:pt idx="16">
                  <c:v>2025.0</c:v>
                </c:pt>
                <c:pt idx="17">
                  <c:v>2026.0</c:v>
                </c:pt>
                <c:pt idx="18">
                  <c:v>2027.0</c:v>
                </c:pt>
                <c:pt idx="19">
                  <c:v>2028.0</c:v>
                </c:pt>
                <c:pt idx="20">
                  <c:v>2029.0</c:v>
                </c:pt>
                <c:pt idx="21">
                  <c:v>2030.0</c:v>
                </c:pt>
                <c:pt idx="22">
                  <c:v>2031.0</c:v>
                </c:pt>
                <c:pt idx="23">
                  <c:v>2032.0</c:v>
                </c:pt>
                <c:pt idx="24">
                  <c:v>2033.0</c:v>
                </c:pt>
                <c:pt idx="25">
                  <c:v>2034.0</c:v>
                </c:pt>
                <c:pt idx="26">
                  <c:v>2035.0</c:v>
                </c:pt>
                <c:pt idx="27">
                  <c:v>2036.0</c:v>
                </c:pt>
                <c:pt idx="28">
                  <c:v>2037.0</c:v>
                </c:pt>
                <c:pt idx="29">
                  <c:v>2038.0</c:v>
                </c:pt>
                <c:pt idx="30">
                  <c:v>2039.0</c:v>
                </c:pt>
                <c:pt idx="31">
                  <c:v>2040.0</c:v>
                </c:pt>
              </c:numCache>
            </c:numRef>
          </c:cat>
          <c:val>
            <c:numRef>
              <c:f>'Sl 8'!$B$6:$AG$6</c:f>
              <c:numCache>
                <c:formatCode>#,##0.0</c:formatCode>
                <c:ptCount val="32"/>
                <c:pt idx="1">
                  <c:v>9.2</c:v>
                </c:pt>
                <c:pt idx="2">
                  <c:v>9.2</c:v>
                </c:pt>
                <c:pt idx="3">
                  <c:v>9.2</c:v>
                </c:pt>
                <c:pt idx="4">
                  <c:v>9.2</c:v>
                </c:pt>
                <c:pt idx="5">
                  <c:v>9.2</c:v>
                </c:pt>
                <c:pt idx="6">
                  <c:v>9.2</c:v>
                </c:pt>
                <c:pt idx="7">
                  <c:v>9.2</c:v>
                </c:pt>
                <c:pt idx="8">
                  <c:v>9.2</c:v>
                </c:pt>
                <c:pt idx="9">
                  <c:v>9.2</c:v>
                </c:pt>
                <c:pt idx="10">
                  <c:v>9.2</c:v>
                </c:pt>
              </c:numCache>
            </c:numRef>
          </c:val>
        </c:ser>
        <c:ser>
          <c:idx val="3"/>
          <c:order val="4"/>
          <c:tx>
            <c:strRef>
              <c:f>'Sl 8'!$A$7</c:f>
              <c:strCache>
                <c:ptCount val="1"/>
                <c:pt idx="0">
                  <c:v>Obnovljen 1. tir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22225" cmpd="sng">
              <a:solidFill>
                <a:srgbClr val="AE0000"/>
              </a:solidFill>
              <a:prstDash val="solid"/>
            </a:ln>
            <a:effectLst/>
          </c:spPr>
          <c:cat>
            <c:numRef>
              <c:f>'Sl 8'!$B$3:$AG$3</c:f>
              <c:numCache>
                <c:formatCode>General</c:formatCode>
                <c:ptCount val="32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  <c:pt idx="10">
                  <c:v>2019.0</c:v>
                </c:pt>
                <c:pt idx="11">
                  <c:v>2020.0</c:v>
                </c:pt>
                <c:pt idx="12">
                  <c:v>2021.0</c:v>
                </c:pt>
                <c:pt idx="13">
                  <c:v>2022.0</c:v>
                </c:pt>
                <c:pt idx="14">
                  <c:v>2023.0</c:v>
                </c:pt>
                <c:pt idx="15">
                  <c:v>2024.0</c:v>
                </c:pt>
                <c:pt idx="16">
                  <c:v>2025.0</c:v>
                </c:pt>
                <c:pt idx="17">
                  <c:v>2026.0</c:v>
                </c:pt>
                <c:pt idx="18">
                  <c:v>2027.0</c:v>
                </c:pt>
                <c:pt idx="19">
                  <c:v>2028.0</c:v>
                </c:pt>
                <c:pt idx="20">
                  <c:v>2029.0</c:v>
                </c:pt>
                <c:pt idx="21">
                  <c:v>2030.0</c:v>
                </c:pt>
                <c:pt idx="22">
                  <c:v>2031.0</c:v>
                </c:pt>
                <c:pt idx="23">
                  <c:v>2032.0</c:v>
                </c:pt>
                <c:pt idx="24">
                  <c:v>2033.0</c:v>
                </c:pt>
                <c:pt idx="25">
                  <c:v>2034.0</c:v>
                </c:pt>
                <c:pt idx="26">
                  <c:v>2035.0</c:v>
                </c:pt>
                <c:pt idx="27">
                  <c:v>2036.0</c:v>
                </c:pt>
                <c:pt idx="28">
                  <c:v>2037.0</c:v>
                </c:pt>
                <c:pt idx="29">
                  <c:v>2038.0</c:v>
                </c:pt>
                <c:pt idx="30">
                  <c:v>2039.0</c:v>
                </c:pt>
                <c:pt idx="31">
                  <c:v>2040.0</c:v>
                </c:pt>
              </c:numCache>
            </c:numRef>
          </c:cat>
          <c:val>
            <c:numRef>
              <c:f>'Sl 8'!$B$7:$AG$7</c:f>
              <c:numCache>
                <c:formatCode>General</c:formatCode>
                <c:ptCount val="32"/>
                <c:pt idx="10" formatCode="#,##0.0">
                  <c:v>14.2</c:v>
                </c:pt>
                <c:pt idx="11" formatCode="#,##0.0">
                  <c:v>14.2</c:v>
                </c:pt>
                <c:pt idx="12" formatCode="#,##0.0">
                  <c:v>14.2</c:v>
                </c:pt>
                <c:pt idx="13" formatCode="#,##0.0">
                  <c:v>14.2</c:v>
                </c:pt>
                <c:pt idx="14" formatCode="#,##0.0">
                  <c:v>14.2</c:v>
                </c:pt>
                <c:pt idx="15" formatCode="#,##0.0">
                  <c:v>14.2</c:v>
                </c:pt>
                <c:pt idx="16" formatCode="#,##0.0">
                  <c:v>14.2</c:v>
                </c:pt>
                <c:pt idx="17" formatCode="#,##0.0">
                  <c:v>14.2</c:v>
                </c:pt>
                <c:pt idx="18" formatCode="#,##0.0">
                  <c:v>14.2</c:v>
                </c:pt>
                <c:pt idx="19" formatCode="#,##0.0">
                  <c:v>14.2</c:v>
                </c:pt>
                <c:pt idx="20" formatCode="#,##0.0">
                  <c:v>14.2</c:v>
                </c:pt>
                <c:pt idx="21" formatCode="#,##0.0">
                  <c:v>14.2</c:v>
                </c:pt>
                <c:pt idx="22" formatCode="#,##0.0">
                  <c:v>14.2</c:v>
                </c:pt>
                <c:pt idx="23" formatCode="#,##0.0">
                  <c:v>14.2</c:v>
                </c:pt>
                <c:pt idx="24" formatCode="#,##0.0">
                  <c:v>14.2</c:v>
                </c:pt>
                <c:pt idx="25" formatCode="#,##0.0">
                  <c:v>14.2</c:v>
                </c:pt>
                <c:pt idx="26" formatCode="#,##0.0">
                  <c:v>14.2</c:v>
                </c:pt>
                <c:pt idx="27" formatCode="#,##0.0">
                  <c:v>14.2</c:v>
                </c:pt>
                <c:pt idx="28" formatCode="#,##0.0">
                  <c:v>14.2</c:v>
                </c:pt>
                <c:pt idx="29" formatCode="#,##0.0">
                  <c:v>14.2</c:v>
                </c:pt>
                <c:pt idx="30" formatCode="#,##0.0">
                  <c:v>14.2</c:v>
                </c:pt>
                <c:pt idx="31" formatCode="#,##0.0">
                  <c:v>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4112104"/>
        <c:axId val="1932685880"/>
      </c:areaChart>
      <c:lineChart>
        <c:grouping val="standard"/>
        <c:varyColors val="0"/>
        <c:ser>
          <c:idx val="1"/>
          <c:order val="1"/>
          <c:tx>
            <c:strRef>
              <c:f>'Sl 8'!$A$5</c:f>
              <c:strCache>
                <c:ptCount val="1"/>
                <c:pt idx="0">
                  <c:v>Obseg tovora do točke saturacije</c:v>
                </c:pt>
              </c:strCache>
            </c:strRef>
          </c:tx>
          <c:spPr>
            <a:ln w="25400">
              <a:solidFill>
                <a:srgbClr val="AE0000"/>
              </a:solidFill>
            </a:ln>
          </c:spPr>
          <c:marker>
            <c:symbol val="none"/>
          </c:marker>
          <c:cat>
            <c:numRef>
              <c:f>'Sl 8'!$B$3:$AG$3</c:f>
              <c:numCache>
                <c:formatCode>General</c:formatCode>
                <c:ptCount val="32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  <c:pt idx="8">
                  <c:v>2017.0</c:v>
                </c:pt>
                <c:pt idx="9">
                  <c:v>2018.0</c:v>
                </c:pt>
                <c:pt idx="10">
                  <c:v>2019.0</c:v>
                </c:pt>
                <c:pt idx="11">
                  <c:v>2020.0</c:v>
                </c:pt>
                <c:pt idx="12">
                  <c:v>2021.0</c:v>
                </c:pt>
                <c:pt idx="13">
                  <c:v>2022.0</c:v>
                </c:pt>
                <c:pt idx="14">
                  <c:v>2023.0</c:v>
                </c:pt>
                <c:pt idx="15">
                  <c:v>2024.0</c:v>
                </c:pt>
                <c:pt idx="16">
                  <c:v>2025.0</c:v>
                </c:pt>
                <c:pt idx="17">
                  <c:v>2026.0</c:v>
                </c:pt>
                <c:pt idx="18">
                  <c:v>2027.0</c:v>
                </c:pt>
                <c:pt idx="19">
                  <c:v>2028.0</c:v>
                </c:pt>
                <c:pt idx="20">
                  <c:v>2029.0</c:v>
                </c:pt>
                <c:pt idx="21">
                  <c:v>2030.0</c:v>
                </c:pt>
                <c:pt idx="22">
                  <c:v>2031.0</c:v>
                </c:pt>
                <c:pt idx="23">
                  <c:v>2032.0</c:v>
                </c:pt>
                <c:pt idx="24">
                  <c:v>2033.0</c:v>
                </c:pt>
                <c:pt idx="25">
                  <c:v>2034.0</c:v>
                </c:pt>
                <c:pt idx="26">
                  <c:v>2035.0</c:v>
                </c:pt>
                <c:pt idx="27">
                  <c:v>2036.0</c:v>
                </c:pt>
                <c:pt idx="28">
                  <c:v>2037.0</c:v>
                </c:pt>
                <c:pt idx="29">
                  <c:v>2038.0</c:v>
                </c:pt>
                <c:pt idx="30">
                  <c:v>2039.0</c:v>
                </c:pt>
                <c:pt idx="31">
                  <c:v>2040.0</c:v>
                </c:pt>
              </c:numCache>
            </c:numRef>
          </c:cat>
          <c:val>
            <c:numRef>
              <c:f>'Sl 8'!$B$5:$AG$5</c:f>
              <c:numCache>
                <c:formatCode>#,##0.0</c:formatCode>
                <c:ptCount val="32"/>
                <c:pt idx="1">
                  <c:v>8.808160999999998</c:v>
                </c:pt>
                <c:pt idx="2">
                  <c:v>10.1159159515142</c:v>
                </c:pt>
                <c:pt idx="3">
                  <c:v>10.58249813766068</c:v>
                </c:pt>
                <c:pt idx="4">
                  <c:v>11.08197074553607</c:v>
                </c:pt>
                <c:pt idx="5">
                  <c:v>11.5611854946644</c:v>
                </c:pt>
                <c:pt idx="6">
                  <c:v>12.05630477906351</c:v>
                </c:pt>
                <c:pt idx="7">
                  <c:v>12.56674512032107</c:v>
                </c:pt>
                <c:pt idx="8">
                  <c:v>13.09176533647572</c:v>
                </c:pt>
                <c:pt idx="9">
                  <c:v>13.63046069909795</c:v>
                </c:pt>
                <c:pt idx="10">
                  <c:v>14.18175871327006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4112104"/>
        <c:axId val="1932685880"/>
      </c:lineChart>
      <c:catAx>
        <c:axId val="1954112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2685880"/>
        <c:crosses val="autoZero"/>
        <c:auto val="1"/>
        <c:lblAlgn val="ctr"/>
        <c:lblOffset val="100"/>
        <c:noMultiLvlLbl val="0"/>
      </c:catAx>
      <c:valAx>
        <c:axId val="193268588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high"/>
        <c:spPr>
          <a:ln>
            <a:noFill/>
          </a:ln>
        </c:spPr>
        <c:crossAx val="1954112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  <a:prstDash val="sysDot"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Eksterni družbeni stroški (€ cent/ntkm)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'Tab15-Ekstern'!$Q$4:$Q$5</c:f>
              <c:strCache>
                <c:ptCount val="1"/>
                <c:pt idx="0">
                  <c:v>Tovorni (€ cent/ntkm)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7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9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12"/>
            <c:invertIfNegative val="0"/>
            <c:bubble3D val="0"/>
            <c:spPr>
              <a:pattFill prst="solidDmnd">
                <a:fgClr>
                  <a:srgbClr val="00A400"/>
                </a:fgClr>
                <a:bgClr>
                  <a:prstClr val="white"/>
                </a:bgClr>
              </a:pattFill>
            </c:spPr>
          </c:dPt>
          <c:dLbls>
            <c:numFmt formatCode="#,##0.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'Tab15-Ekstern'!$O$6:$P$19</c:f>
              <c:multiLvlStrCache>
                <c:ptCount val="13"/>
                <c:lvl>
                  <c:pt idx="0">
                    <c:v>Cesta</c:v>
                  </c:pt>
                  <c:pt idx="1">
                    <c:v>Železnica</c:v>
                  </c:pt>
                  <c:pt idx="2">
                    <c:v>Cesta</c:v>
                  </c:pt>
                  <c:pt idx="3">
                    <c:v>Železnica</c:v>
                  </c:pt>
                  <c:pt idx="4">
                    <c:v>Cesta</c:v>
                  </c:pt>
                  <c:pt idx="5">
                    <c:v>Železnica</c:v>
                  </c:pt>
                  <c:pt idx="6">
                    <c:v>Cesta</c:v>
                  </c:pt>
                  <c:pt idx="7">
                    <c:v>Železnica</c:v>
                  </c:pt>
                  <c:pt idx="8">
                    <c:v>Cesta</c:v>
                  </c:pt>
                  <c:pt idx="9">
                    <c:v>Železnica</c:v>
                  </c:pt>
                  <c:pt idx="10">
                    <c:v>Cesta</c:v>
                  </c:pt>
                  <c:pt idx="11">
                    <c:v>Železnica</c:v>
                  </c:pt>
                </c:lvl>
                <c:lvl>
                  <c:pt idx="0">
                    <c:v>Nesreče</c:v>
                  </c:pt>
                  <c:pt idx="2">
                    <c:v>Hrup</c:v>
                  </c:pt>
                  <c:pt idx="4">
                    <c:v>Onesnaževanje zraka</c:v>
                  </c:pt>
                  <c:pt idx="6">
                    <c:v>Klimatske sprememe</c:v>
                  </c:pt>
                  <c:pt idx="8">
                    <c:v>Drugi (narava in pokrajina, urbano okolje)</c:v>
                  </c:pt>
                  <c:pt idx="10">
                    <c:v>Skupaj</c:v>
                  </c:pt>
                  <c:pt idx="12">
                    <c:v>Prevozna tarifa</c:v>
                  </c:pt>
                </c:lvl>
              </c:multiLvlStrCache>
            </c:multiLvlStrRef>
          </c:cat>
          <c:val>
            <c:numRef>
              <c:f>'Tab15-Ekstern'!$Q$6:$Q$19</c:f>
              <c:numCache>
                <c:formatCode>General</c:formatCode>
                <c:ptCount val="14"/>
                <c:pt idx="0">
                  <c:v>0.76</c:v>
                </c:pt>
                <c:pt idx="1">
                  <c:v>0.0</c:v>
                </c:pt>
                <c:pt idx="2">
                  <c:v>0.74</c:v>
                </c:pt>
                <c:pt idx="3">
                  <c:v>0.32</c:v>
                </c:pt>
                <c:pt idx="4">
                  <c:v>4.28</c:v>
                </c:pt>
                <c:pt idx="5">
                  <c:v>0.83</c:v>
                </c:pt>
                <c:pt idx="6">
                  <c:v>1.69</c:v>
                </c:pt>
                <c:pt idx="7">
                  <c:v>0.32</c:v>
                </c:pt>
                <c:pt idx="8">
                  <c:v>1.32</c:v>
                </c:pt>
                <c:pt idx="9">
                  <c:v>0.32</c:v>
                </c:pt>
                <c:pt idx="10">
                  <c:v>8.79</c:v>
                </c:pt>
                <c:pt idx="11">
                  <c:v>1.79</c:v>
                </c:pt>
                <c:pt idx="12">
                  <c:v>3.15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954837224"/>
        <c:axId val="-2102174696"/>
      </c:barChart>
      <c:catAx>
        <c:axId val="1954837224"/>
        <c:scaling>
          <c:orientation val="maxMin"/>
        </c:scaling>
        <c:delete val="0"/>
        <c:axPos val="l"/>
        <c:majorTickMark val="out"/>
        <c:minorTickMark val="none"/>
        <c:tickLblPos val="nextTo"/>
        <c:crossAx val="-2102174696"/>
        <c:crosses val="autoZero"/>
        <c:auto val="1"/>
        <c:lblAlgn val="ctr"/>
        <c:lblOffset val="100"/>
        <c:noMultiLvlLbl val="0"/>
      </c:catAx>
      <c:valAx>
        <c:axId val="-2102174696"/>
        <c:scaling>
          <c:orientation val="minMax"/>
          <c:max val="9.0"/>
        </c:scaling>
        <c:delete val="0"/>
        <c:axPos val="t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1954837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Sheet4!$S$13</c:f>
              <c:strCache>
                <c:ptCount val="1"/>
                <c:pt idx="0">
                  <c:v>Eksterni stroški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Sheet4!$S$14</c:f>
              <c:numCache>
                <c:formatCode>#,##0</c:formatCode>
                <c:ptCount val="1"/>
                <c:pt idx="0">
                  <c:v>-2884.905059212185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4893608"/>
        <c:axId val="-2021173208"/>
      </c:barChart>
      <c:catAx>
        <c:axId val="192489360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21173208"/>
        <c:crosses val="autoZero"/>
        <c:auto val="1"/>
        <c:lblAlgn val="ctr"/>
        <c:lblOffset val="100"/>
        <c:noMultiLvlLbl val="0"/>
      </c:catAx>
      <c:valAx>
        <c:axId val="-202117320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crossAx val="1924893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Sheet4!$P$14</c:f>
              <c:strCache>
                <c:ptCount val="1"/>
                <c:pt idx="0">
                  <c:v>Luka Koper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Sheet4!$Q$13</c:f>
              <c:strCache>
                <c:ptCount val="1"/>
                <c:pt idx="0">
                  <c:v>Izgub.prihodki</c:v>
                </c:pt>
              </c:strCache>
            </c:strRef>
          </c:cat>
          <c:val>
            <c:numRef>
              <c:f>Sheet4!$Q$14</c:f>
              <c:numCache>
                <c:formatCode>#,##0</c:formatCode>
                <c:ptCount val="1"/>
                <c:pt idx="0">
                  <c:v>-1040.5775490481</c:v>
                </c:pt>
              </c:numCache>
            </c:numRef>
          </c:val>
        </c:ser>
        <c:ser>
          <c:idx val="1"/>
          <c:order val="1"/>
          <c:tx>
            <c:strRef>
              <c:f>Sheet4!$P$15</c:f>
              <c:strCache>
                <c:ptCount val="1"/>
                <c:pt idx="0">
                  <c:v>Ostala prist. dejav.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Sheet4!$Q$13</c:f>
              <c:strCache>
                <c:ptCount val="1"/>
                <c:pt idx="0">
                  <c:v>Izgub.prihodki</c:v>
                </c:pt>
              </c:strCache>
            </c:strRef>
          </c:cat>
          <c:val>
            <c:numRef>
              <c:f>Sheet4!$Q$15</c:f>
              <c:numCache>
                <c:formatCode>#,##0</c:formatCode>
                <c:ptCount val="1"/>
                <c:pt idx="0">
                  <c:v>-936.519794143287</c:v>
                </c:pt>
              </c:numCache>
            </c:numRef>
          </c:val>
        </c:ser>
        <c:ser>
          <c:idx val="2"/>
          <c:order val="2"/>
          <c:tx>
            <c:strRef>
              <c:f>Sheet4!$P$16</c:f>
              <c:strCache>
                <c:ptCount val="1"/>
                <c:pt idx="0">
                  <c:v>SŽ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Sheet4!$Q$13</c:f>
              <c:strCache>
                <c:ptCount val="1"/>
                <c:pt idx="0">
                  <c:v>Izgub.prihodki</c:v>
                </c:pt>
              </c:strCache>
            </c:strRef>
          </c:cat>
          <c:val>
            <c:numRef>
              <c:f>Sheet4!$Q$16</c:f>
              <c:numCache>
                <c:formatCode>#,##0</c:formatCode>
                <c:ptCount val="1"/>
                <c:pt idx="0">
                  <c:v>-1267.10956754447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0725608"/>
        <c:axId val="-2021027144"/>
      </c:barChart>
      <c:catAx>
        <c:axId val="1930725608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400" b="1" i="0"/>
            </a:pPr>
            <a:endParaRPr lang="en-US"/>
          </a:p>
        </c:txPr>
        <c:crossAx val="-2021027144"/>
        <c:crosses val="autoZero"/>
        <c:auto val="1"/>
        <c:lblAlgn val="ctr"/>
        <c:lblOffset val="100"/>
        <c:noMultiLvlLbl val="0"/>
      </c:catAx>
      <c:valAx>
        <c:axId val="-2021027144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crossAx val="1930725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'Fin2'!$AE$3</c:f>
              <c:strCache>
                <c:ptCount val="1"/>
                <c:pt idx="0">
                  <c:v>Varianta A (2015-20125)</c:v>
                </c:pt>
              </c:strCache>
            </c:strRef>
          </c:tx>
          <c:invertIfNegative val="0"/>
          <c:cat>
            <c:numRef>
              <c:f>'Fin2'!$AD$4:$AD$24</c:f>
              <c:numCache>
                <c:formatCode>General</c:formatCode>
                <c:ptCount val="21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  <c:pt idx="9">
                  <c:v>2024.0</c:v>
                </c:pt>
                <c:pt idx="10">
                  <c:v>2025.0</c:v>
                </c:pt>
                <c:pt idx="11">
                  <c:v>2026.0</c:v>
                </c:pt>
                <c:pt idx="12">
                  <c:v>2027.0</c:v>
                </c:pt>
                <c:pt idx="13">
                  <c:v>2028.0</c:v>
                </c:pt>
                <c:pt idx="14">
                  <c:v>2029.0</c:v>
                </c:pt>
                <c:pt idx="15">
                  <c:v>2030.0</c:v>
                </c:pt>
                <c:pt idx="16">
                  <c:v>2031.0</c:v>
                </c:pt>
                <c:pt idx="17">
                  <c:v>2032.0</c:v>
                </c:pt>
                <c:pt idx="18">
                  <c:v>2033.0</c:v>
                </c:pt>
                <c:pt idx="19">
                  <c:v>2034.0</c:v>
                </c:pt>
                <c:pt idx="20">
                  <c:v>2035.0</c:v>
                </c:pt>
              </c:numCache>
            </c:numRef>
          </c:cat>
          <c:val>
            <c:numRef>
              <c:f>'Fin2'!$AE$4:$AE$24</c:f>
              <c:numCache>
                <c:formatCode>0.0</c:formatCode>
                <c:ptCount val="21"/>
                <c:pt idx="0">
                  <c:v>356.0</c:v>
                </c:pt>
                <c:pt idx="1">
                  <c:v>496.7</c:v>
                </c:pt>
                <c:pt idx="2">
                  <c:v>637.5</c:v>
                </c:pt>
                <c:pt idx="3">
                  <c:v>682.1333333333335</c:v>
                </c:pt>
                <c:pt idx="4">
                  <c:v>749.2333333333336</c:v>
                </c:pt>
                <c:pt idx="5">
                  <c:v>825.8333333333333</c:v>
                </c:pt>
                <c:pt idx="6">
                  <c:v>784.2</c:v>
                </c:pt>
                <c:pt idx="7">
                  <c:v>514.0</c:v>
                </c:pt>
                <c:pt idx="8">
                  <c:v>265.5</c:v>
                </c:pt>
                <c:pt idx="9">
                  <c:v>265.5</c:v>
                </c:pt>
                <c:pt idx="10">
                  <c:v>70.8</c:v>
                </c:pt>
              </c:numCache>
            </c:numRef>
          </c:val>
        </c:ser>
        <c:ser>
          <c:idx val="1"/>
          <c:order val="1"/>
          <c:tx>
            <c:strRef>
              <c:f>'Fin2'!$AF$3</c:f>
              <c:strCache>
                <c:ptCount val="1"/>
                <c:pt idx="0">
                  <c:v>Varianta B (z LJ vozliščem)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'Fin2'!$AD$4:$AD$24</c:f>
              <c:numCache>
                <c:formatCode>General</c:formatCode>
                <c:ptCount val="21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  <c:pt idx="9">
                  <c:v>2024.0</c:v>
                </c:pt>
                <c:pt idx="10">
                  <c:v>2025.0</c:v>
                </c:pt>
                <c:pt idx="11">
                  <c:v>2026.0</c:v>
                </c:pt>
                <c:pt idx="12">
                  <c:v>2027.0</c:v>
                </c:pt>
                <c:pt idx="13">
                  <c:v>2028.0</c:v>
                </c:pt>
                <c:pt idx="14">
                  <c:v>2029.0</c:v>
                </c:pt>
                <c:pt idx="15">
                  <c:v>2030.0</c:v>
                </c:pt>
                <c:pt idx="16">
                  <c:v>2031.0</c:v>
                </c:pt>
                <c:pt idx="17">
                  <c:v>2032.0</c:v>
                </c:pt>
                <c:pt idx="18">
                  <c:v>2033.0</c:v>
                </c:pt>
                <c:pt idx="19">
                  <c:v>2034.0</c:v>
                </c:pt>
                <c:pt idx="20">
                  <c:v>2035.0</c:v>
                </c:pt>
              </c:numCache>
            </c:numRef>
          </c:cat>
          <c:val>
            <c:numRef>
              <c:f>'Fin2'!$AF$4:$AF$24</c:f>
              <c:numCache>
                <c:formatCode>General</c:formatCode>
                <c:ptCount val="21"/>
                <c:pt idx="6" formatCode="0.0">
                  <c:v>888.2</c:v>
                </c:pt>
                <c:pt idx="7" formatCode="0.0">
                  <c:v>696.0</c:v>
                </c:pt>
                <c:pt idx="8" formatCode="0.0">
                  <c:v>655.5</c:v>
                </c:pt>
                <c:pt idx="9" formatCode="0.0">
                  <c:v>785.5</c:v>
                </c:pt>
                <c:pt idx="10" formatCode="0.0">
                  <c:v>818.4</c:v>
                </c:pt>
              </c:numCache>
            </c:numRef>
          </c:val>
        </c:ser>
        <c:ser>
          <c:idx val="2"/>
          <c:order val="2"/>
          <c:tx>
            <c:strRef>
              <c:f>'Fin2'!$AG$3</c:f>
              <c:strCache>
                <c:ptCount val="1"/>
                <c:pt idx="0">
                  <c:v>Varianta C (2015-2035)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'Fin2'!$AD$4:$AD$24</c:f>
              <c:numCache>
                <c:formatCode>General</c:formatCode>
                <c:ptCount val="21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  <c:pt idx="9">
                  <c:v>2024.0</c:v>
                </c:pt>
                <c:pt idx="10">
                  <c:v>2025.0</c:v>
                </c:pt>
                <c:pt idx="11">
                  <c:v>2026.0</c:v>
                </c:pt>
                <c:pt idx="12">
                  <c:v>2027.0</c:v>
                </c:pt>
                <c:pt idx="13">
                  <c:v>2028.0</c:v>
                </c:pt>
                <c:pt idx="14">
                  <c:v>2029.0</c:v>
                </c:pt>
                <c:pt idx="15">
                  <c:v>2030.0</c:v>
                </c:pt>
                <c:pt idx="16">
                  <c:v>2031.0</c:v>
                </c:pt>
                <c:pt idx="17">
                  <c:v>2032.0</c:v>
                </c:pt>
                <c:pt idx="18">
                  <c:v>2033.0</c:v>
                </c:pt>
                <c:pt idx="19">
                  <c:v>2034.0</c:v>
                </c:pt>
                <c:pt idx="20">
                  <c:v>2035.0</c:v>
                </c:pt>
              </c:numCache>
            </c:numRef>
          </c:cat>
          <c:val>
            <c:numRef>
              <c:f>'Fin2'!$AG$4:$AG$24</c:f>
              <c:numCache>
                <c:formatCode>General</c:formatCode>
                <c:ptCount val="21"/>
                <c:pt idx="11" formatCode="0.0">
                  <c:v>574.8</c:v>
                </c:pt>
                <c:pt idx="12" formatCode="0.0">
                  <c:v>583.4000000000001</c:v>
                </c:pt>
                <c:pt idx="13" formatCode="0.0">
                  <c:v>684.4</c:v>
                </c:pt>
                <c:pt idx="14" formatCode="0.0">
                  <c:v>797.0</c:v>
                </c:pt>
                <c:pt idx="15" formatCode="0.0">
                  <c:v>693.0</c:v>
                </c:pt>
                <c:pt idx="16" formatCode="0.0">
                  <c:v>693.0</c:v>
                </c:pt>
                <c:pt idx="17" formatCode="0.0">
                  <c:v>646.8000000000001</c:v>
                </c:pt>
                <c:pt idx="18" formatCode="0.0">
                  <c:v>323.3999999999999</c:v>
                </c:pt>
                <c:pt idx="19" formatCode="0.0">
                  <c:v>323.3999999999999</c:v>
                </c:pt>
                <c:pt idx="20" formatCode="0.0">
                  <c:v>184.8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-2081507560"/>
        <c:axId val="1931227864"/>
      </c:barChart>
      <c:lineChart>
        <c:grouping val="standard"/>
        <c:varyColors val="0"/>
        <c:ser>
          <c:idx val="3"/>
          <c:order val="3"/>
          <c:tx>
            <c:strRef>
              <c:f>'Fin2'!$AH$3</c:f>
              <c:strCache>
                <c:ptCount val="1"/>
                <c:pt idx="0">
                  <c:v>letno (Var A)</c:v>
                </c:pt>
              </c:strCache>
            </c:strRef>
          </c:tx>
          <c:spPr>
            <a:ln w="38100" cmpd="sng">
              <a:solidFill>
                <a:srgbClr val="0000FF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'Fin2'!$AD$4:$AD$24</c:f>
              <c:numCache>
                <c:formatCode>General</c:formatCode>
                <c:ptCount val="21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  <c:pt idx="9">
                  <c:v>2024.0</c:v>
                </c:pt>
                <c:pt idx="10">
                  <c:v>2025.0</c:v>
                </c:pt>
                <c:pt idx="11">
                  <c:v>2026.0</c:v>
                </c:pt>
                <c:pt idx="12">
                  <c:v>2027.0</c:v>
                </c:pt>
                <c:pt idx="13">
                  <c:v>2028.0</c:v>
                </c:pt>
                <c:pt idx="14">
                  <c:v>2029.0</c:v>
                </c:pt>
                <c:pt idx="15">
                  <c:v>2030.0</c:v>
                </c:pt>
                <c:pt idx="16">
                  <c:v>2031.0</c:v>
                </c:pt>
                <c:pt idx="17">
                  <c:v>2032.0</c:v>
                </c:pt>
                <c:pt idx="18">
                  <c:v>2033.0</c:v>
                </c:pt>
                <c:pt idx="19">
                  <c:v>2034.0</c:v>
                </c:pt>
                <c:pt idx="20">
                  <c:v>2035.0</c:v>
                </c:pt>
              </c:numCache>
            </c:numRef>
          </c:cat>
          <c:val>
            <c:numRef>
              <c:f>'Fin2'!$AH$4:$AH$24</c:f>
              <c:numCache>
                <c:formatCode>#,##0</c:formatCode>
                <c:ptCount val="21"/>
                <c:pt idx="0">
                  <c:v>513.4000000000001</c:v>
                </c:pt>
                <c:pt idx="1">
                  <c:v>513.4000000000001</c:v>
                </c:pt>
                <c:pt idx="2">
                  <c:v>513.4000000000001</c:v>
                </c:pt>
                <c:pt idx="3">
                  <c:v>513.4000000000001</c:v>
                </c:pt>
                <c:pt idx="4">
                  <c:v>513.4000000000001</c:v>
                </c:pt>
                <c:pt idx="5">
                  <c:v>513.4000000000001</c:v>
                </c:pt>
                <c:pt idx="6">
                  <c:v>513.4000000000001</c:v>
                </c:pt>
                <c:pt idx="7">
                  <c:v>513.4000000000001</c:v>
                </c:pt>
                <c:pt idx="8">
                  <c:v>513.4000000000001</c:v>
                </c:pt>
                <c:pt idx="9">
                  <c:v>513.4000000000001</c:v>
                </c:pt>
                <c:pt idx="10">
                  <c:v>513.4000000000001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'Fin2'!$AI$3</c:f>
              <c:strCache>
                <c:ptCount val="1"/>
                <c:pt idx="0">
                  <c:v>letno (Var B)</c:v>
                </c:pt>
              </c:strCache>
            </c:strRef>
          </c:tx>
          <c:spPr>
            <a:ln w="38100" cmpd="sng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8"/>
              <c:layout/>
              <c:spPr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'Fin2'!$AD$4:$AD$24</c:f>
              <c:numCache>
                <c:formatCode>General</c:formatCode>
                <c:ptCount val="21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  <c:pt idx="9">
                  <c:v>2024.0</c:v>
                </c:pt>
                <c:pt idx="10">
                  <c:v>2025.0</c:v>
                </c:pt>
                <c:pt idx="11">
                  <c:v>2026.0</c:v>
                </c:pt>
                <c:pt idx="12">
                  <c:v>2027.0</c:v>
                </c:pt>
                <c:pt idx="13">
                  <c:v>2028.0</c:v>
                </c:pt>
                <c:pt idx="14">
                  <c:v>2029.0</c:v>
                </c:pt>
                <c:pt idx="15">
                  <c:v>2030.0</c:v>
                </c:pt>
                <c:pt idx="16">
                  <c:v>2031.0</c:v>
                </c:pt>
                <c:pt idx="17">
                  <c:v>2032.0</c:v>
                </c:pt>
                <c:pt idx="18">
                  <c:v>2033.0</c:v>
                </c:pt>
                <c:pt idx="19">
                  <c:v>2034.0</c:v>
                </c:pt>
                <c:pt idx="20">
                  <c:v>2035.0</c:v>
                </c:pt>
              </c:numCache>
            </c:numRef>
          </c:cat>
          <c:val>
            <c:numRef>
              <c:f>'Fin2'!$AI$4:$AI$24</c:f>
              <c:numCache>
                <c:formatCode>General</c:formatCode>
                <c:ptCount val="21"/>
                <c:pt idx="6" formatCode="#,##0">
                  <c:v>690.090909090908</c:v>
                </c:pt>
                <c:pt idx="7" formatCode="#,##0">
                  <c:v>690.090909090908</c:v>
                </c:pt>
                <c:pt idx="8" formatCode="#,##0">
                  <c:v>690.090909090908</c:v>
                </c:pt>
                <c:pt idx="9" formatCode="#,##0">
                  <c:v>690.090909090908</c:v>
                </c:pt>
                <c:pt idx="10" formatCode="#,##0">
                  <c:v>690.090909090908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'Fin2'!$AJ$3</c:f>
              <c:strCache>
                <c:ptCount val="1"/>
                <c:pt idx="0">
                  <c:v>letno (Var C)</c:v>
                </c:pt>
              </c:strCache>
            </c:strRef>
          </c:tx>
          <c:spPr>
            <a:ln w="38100" cmpd="sng">
              <a:solidFill>
                <a:schemeClr val="accent6">
                  <a:lumMod val="75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19"/>
              <c:layout/>
              <c:spPr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'Fin2'!$AD$4:$AD$24</c:f>
              <c:numCache>
                <c:formatCode>General</c:formatCode>
                <c:ptCount val="21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  <c:pt idx="9">
                  <c:v>2024.0</c:v>
                </c:pt>
                <c:pt idx="10">
                  <c:v>2025.0</c:v>
                </c:pt>
                <c:pt idx="11">
                  <c:v>2026.0</c:v>
                </c:pt>
                <c:pt idx="12">
                  <c:v>2027.0</c:v>
                </c:pt>
                <c:pt idx="13">
                  <c:v>2028.0</c:v>
                </c:pt>
                <c:pt idx="14">
                  <c:v>2029.0</c:v>
                </c:pt>
                <c:pt idx="15">
                  <c:v>2030.0</c:v>
                </c:pt>
                <c:pt idx="16">
                  <c:v>2031.0</c:v>
                </c:pt>
                <c:pt idx="17">
                  <c:v>2032.0</c:v>
                </c:pt>
                <c:pt idx="18">
                  <c:v>2033.0</c:v>
                </c:pt>
                <c:pt idx="19">
                  <c:v>2034.0</c:v>
                </c:pt>
                <c:pt idx="20">
                  <c:v>2035.0</c:v>
                </c:pt>
              </c:numCache>
            </c:numRef>
          </c:cat>
          <c:val>
            <c:numRef>
              <c:f>'Fin2'!$AJ$4:$AJ$24</c:f>
              <c:numCache>
                <c:formatCode>General</c:formatCode>
                <c:ptCount val="21"/>
                <c:pt idx="11" formatCode="#,##0">
                  <c:v>550.3999999999999</c:v>
                </c:pt>
                <c:pt idx="12" formatCode="#,##0">
                  <c:v>550.3999999999999</c:v>
                </c:pt>
                <c:pt idx="13" formatCode="#,##0">
                  <c:v>550.3999999999999</c:v>
                </c:pt>
                <c:pt idx="14" formatCode="#,##0">
                  <c:v>550.3999999999999</c:v>
                </c:pt>
                <c:pt idx="15" formatCode="#,##0">
                  <c:v>550.3999999999999</c:v>
                </c:pt>
                <c:pt idx="16" formatCode="#,##0">
                  <c:v>550.3999999999999</c:v>
                </c:pt>
                <c:pt idx="17" formatCode="#,##0">
                  <c:v>550.3999999999999</c:v>
                </c:pt>
                <c:pt idx="18" formatCode="#,##0">
                  <c:v>550.3999999999999</c:v>
                </c:pt>
                <c:pt idx="19" formatCode="#,##0">
                  <c:v>550.3999999999999</c:v>
                </c:pt>
                <c:pt idx="20" formatCode="#,##0">
                  <c:v>550.3999999999999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1507560"/>
        <c:axId val="1931227864"/>
      </c:lineChart>
      <c:catAx>
        <c:axId val="-2081507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4080000" vert="horz"/>
          <a:lstStyle/>
          <a:p>
            <a:pPr>
              <a:defRPr/>
            </a:pPr>
            <a:endParaRPr lang="en-US"/>
          </a:p>
        </c:txPr>
        <c:crossAx val="1931227864"/>
        <c:crosses val="autoZero"/>
        <c:auto val="1"/>
        <c:lblAlgn val="ctr"/>
        <c:lblOffset val="100"/>
        <c:noMultiLvlLbl val="0"/>
      </c:catAx>
      <c:valAx>
        <c:axId val="1931227864"/>
        <c:scaling>
          <c:orientation val="minMax"/>
          <c:max val="1000.0"/>
        </c:scaling>
        <c:delete val="0"/>
        <c:axPos val="l"/>
        <c:majorGridlines>
          <c:spPr>
            <a:ln w="3175" cmpd="sng">
              <a:prstDash val="sysDot"/>
            </a:ln>
          </c:spPr>
        </c:majorGridlines>
        <c:numFmt formatCode="0.0" sourceLinked="1"/>
        <c:majorTickMark val="out"/>
        <c:minorTickMark val="none"/>
        <c:tickLblPos val="nextTo"/>
        <c:crossAx val="-2081507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498080803483"/>
          <c:y val="0.0191284279120282"/>
          <c:w val="0.27564835464931"/>
          <c:h val="0.259692845506381"/>
        </c:manualLayout>
      </c:layout>
      <c:overlay val="1"/>
      <c:spPr>
        <a:ln w="3175" cmpd="sng">
          <a:solidFill>
            <a:schemeClr val="tx1"/>
          </a:solidFill>
          <a:prstDash val="sysDash"/>
        </a:ln>
      </c:spPr>
      <c:txPr>
        <a:bodyPr/>
        <a:lstStyle/>
        <a:p>
          <a:pPr>
            <a:defRPr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81684136616681"/>
          <c:y val="0.167154446603265"/>
          <c:w val="0.949118060083254"/>
          <c:h val="0.81528384279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Investicijska vrednost (z obnovitvenimi deli, upravljanjem in vzdrževanjem + rezidualna vrednost)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 w="28575">
                <a:solidFill>
                  <a:schemeClr val="tx2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0111287758346582"/>
                  <c:y val="0.310043668122271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Sheet3!$B$5</c:f>
              <c:numCache>
                <c:formatCode>0.0</c:formatCode>
                <c:ptCount val="1"/>
                <c:pt idx="0">
                  <c:v>-5.063999999999997</c:v>
                </c:pt>
              </c:numCache>
            </c:numRef>
          </c:val>
        </c:ser>
        <c:ser>
          <c:idx val="1"/>
          <c:order val="1"/>
          <c:tx>
            <c:strRef>
              <c:f>Sheet3!$C$4</c:f>
              <c:strCache>
                <c:ptCount val="1"/>
                <c:pt idx="0">
                  <c:v>BDP zaradi izgradnje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txPr>
              <a:bodyPr rot="0" vert="horz" anchor="ctr" anchorCtr="1"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eparator>
</c:separator>
            <c:showLeaderLines val="0"/>
          </c:dLbls>
          <c:val>
            <c:numRef>
              <c:f>Sheet3!$C$5</c:f>
              <c:numCache>
                <c:formatCode>0.0</c:formatCode>
                <c:ptCount val="1"/>
                <c:pt idx="0">
                  <c:v>12.175</c:v>
                </c:pt>
              </c:numCache>
            </c:numRef>
          </c:val>
        </c:ser>
        <c:ser>
          <c:idx val="2"/>
          <c:order val="2"/>
          <c:tx>
            <c:strRef>
              <c:f>Sheet3!$D$4</c:f>
              <c:strCache>
                <c:ptCount val="1"/>
                <c:pt idx="0">
                  <c:v>Koristi od uporabe</c:v>
                </c:pt>
              </c:strCache>
            </c:strRef>
          </c:tx>
          <c:spPr>
            <a:solidFill>
              <a:schemeClr val="bg1"/>
            </a:solidFill>
            <a:ln w="28575" cmpd="sng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28575" cmpd="sng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0794912559618442"/>
                  <c:y val="-0.0305678575112608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Sheet3!$D$5</c:f>
              <c:numCache>
                <c:formatCode>0.0</c:formatCode>
                <c:ptCount val="1"/>
                <c:pt idx="0">
                  <c:v>4.92</c:v>
                </c:pt>
              </c:numCache>
            </c:numRef>
          </c:val>
        </c:ser>
        <c:ser>
          <c:idx val="3"/>
          <c:order val="3"/>
          <c:tx>
            <c:strRef>
              <c:f>Sheet3!$E$4</c:f>
              <c:strCache>
                <c:ptCount val="1"/>
                <c:pt idx="0">
                  <c:v>Družbene in ekološke koristi</c:v>
                </c:pt>
              </c:strCache>
            </c:strRef>
          </c:tx>
          <c:spPr>
            <a:solidFill>
              <a:schemeClr val="bg1"/>
            </a:solidFill>
            <a:ln w="28575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58982511923688"/>
                  <c:y val="-0.379912663755458"/>
                </c:manualLayout>
              </c:layout>
              <c:spPr/>
              <c:txPr>
                <a:bodyPr rot="0" vert="horz" lIns="0" anchor="ctr" anchorCtr="1">
                  <a:noAutofit/>
                </a:bodyPr>
                <a:lstStyle/>
                <a:p>
                  <a:pPr>
                    <a:defRPr b="1" i="0"/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Sheet3!$E$5</c:f>
              <c:numCache>
                <c:formatCode>0.0</c:formatCode>
                <c:ptCount val="1"/>
                <c:pt idx="0">
                  <c:v>0.867709090909091</c:v>
                </c:pt>
              </c:numCache>
            </c:numRef>
          </c:val>
        </c:ser>
        <c:ser>
          <c:idx val="4"/>
          <c:order val="4"/>
          <c:tx>
            <c:strRef>
              <c:f>Sheet3!$F$4</c:f>
              <c:strCache>
                <c:ptCount val="1"/>
                <c:pt idx="0">
                  <c:v>Skupni učinki</c:v>
                </c:pt>
              </c:strCache>
            </c:strRef>
          </c:tx>
          <c:spPr>
            <a:ln w="28575" cmpd="sng"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Sheet3!$F$5</c:f>
              <c:numCache>
                <c:formatCode>0.0</c:formatCode>
                <c:ptCount val="1"/>
                <c:pt idx="0">
                  <c:v>17.96270909090906</c:v>
                </c:pt>
              </c:numCache>
            </c:numRef>
          </c:val>
        </c:ser>
        <c:ser>
          <c:idx val="5"/>
          <c:order val="5"/>
          <c:tx>
            <c:strRef>
              <c:f>Sheet3!$G$4</c:f>
              <c:strCache>
                <c:ptCount val="1"/>
                <c:pt idx="0">
                  <c:v>Neto učinki</c:v>
                </c:pt>
              </c:strCache>
            </c:strRef>
          </c:tx>
          <c:spPr>
            <a:ln w="28575" cmpd="sng"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Sheet3!$G$5</c:f>
              <c:numCache>
                <c:formatCode>0.0</c:formatCode>
                <c:ptCount val="1"/>
                <c:pt idx="0">
                  <c:v>12.8987090909091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26883896"/>
        <c:axId val="1926880152"/>
      </c:barChart>
      <c:catAx>
        <c:axId val="1926883896"/>
        <c:scaling>
          <c:orientation val="minMax"/>
        </c:scaling>
        <c:delete val="0"/>
        <c:axPos val="b"/>
        <c:majorTickMark val="none"/>
        <c:minorTickMark val="none"/>
        <c:tickLblPos val="none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926880152"/>
        <c:crosses val="autoZero"/>
        <c:auto val="1"/>
        <c:lblAlgn val="ctr"/>
        <c:lblOffset val="100"/>
        <c:noMultiLvlLbl val="0"/>
      </c:catAx>
      <c:valAx>
        <c:axId val="19268801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926883896"/>
        <c:crosses val="autoZero"/>
        <c:crossBetween val="between"/>
      </c:valAx>
      <c:spPr>
        <a:ln>
          <a:solidFill>
            <a:srgbClr val="4F81BD"/>
          </a:solidFill>
        </a:ln>
      </c:spPr>
    </c:plotArea>
    <c:plotVisOnly val="0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0.52671</cdr:x>
      <cdr:y>0.5879</cdr:y>
    </cdr:from>
    <cdr:to>
      <cdr:x>0.70088</cdr:x>
      <cdr:y>0.64926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568700" y="2654300"/>
          <a:ext cx="11800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effectLst/>
              <a:latin typeface="+mn-lt"/>
              <a:ea typeface="+mn-ea"/>
              <a:cs typeface="+mn-cs"/>
            </a:rPr>
            <a:t>Obnovljen 1. tir</a:t>
          </a:r>
        </a:p>
      </cdr:txBody>
    </cdr:sp>
  </cdr:relSizeAnchor>
  <cdr:relSizeAnchor xmlns:cdr="http://schemas.openxmlformats.org/drawingml/2006/chartDrawing">
    <cdr:from>
      <cdr:x>0.13274</cdr:x>
      <cdr:y>0.62166</cdr:y>
    </cdr:from>
    <cdr:to>
      <cdr:x>0.24901</cdr:x>
      <cdr:y>0.72391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99376" y="2806700"/>
          <a:ext cx="78774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>
              <a:effectLst/>
              <a:latin typeface="+mn-lt"/>
              <a:ea typeface="+mn-ea"/>
              <a:cs typeface="+mn-cs"/>
            </a:rPr>
            <a:t>Obstoječi </a:t>
          </a:r>
        </a:p>
        <a:p xmlns:a="http://schemas.openxmlformats.org/drawingml/2006/main">
          <a:pPr algn="ctr"/>
          <a:r>
            <a:rPr lang="en-US" sz="1200" b="1">
              <a:effectLst/>
              <a:latin typeface="+mn-lt"/>
              <a:ea typeface="+mn-ea"/>
              <a:cs typeface="+mn-cs"/>
            </a:rPr>
            <a:t>1. tir</a:t>
          </a:r>
        </a:p>
      </cdr:txBody>
    </cdr:sp>
  </cdr:relSizeAnchor>
  <cdr:relSizeAnchor xmlns:cdr="http://schemas.openxmlformats.org/drawingml/2006/chartDrawing">
    <cdr:from>
      <cdr:x>0.14458</cdr:x>
      <cdr:y>0.49153</cdr:y>
    </cdr:from>
    <cdr:to>
      <cdr:x>0.30651</cdr:x>
      <cdr:y>0.54947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990600" y="2209800"/>
          <a:ext cx="1109488" cy="2604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err="1">
              <a:effectLst/>
              <a:latin typeface="Calibri"/>
              <a:ea typeface="+mn-ea"/>
              <a:cs typeface="Calibri"/>
            </a:rPr>
            <a:t>Obnovljen</a:t>
          </a:r>
          <a:r>
            <a:rPr lang="en-US" sz="1100" b="1" dirty="0">
              <a:effectLst/>
              <a:latin typeface="Calibri"/>
              <a:ea typeface="+mn-ea"/>
              <a:cs typeface="Calibri"/>
            </a:rPr>
            <a:t> 1. </a:t>
          </a:r>
          <a:r>
            <a:rPr lang="en-US" sz="1100" b="1" dirty="0" err="1">
              <a:effectLst/>
              <a:latin typeface="Calibri"/>
              <a:ea typeface="+mn-ea"/>
              <a:cs typeface="Calibri"/>
            </a:rPr>
            <a:t>tir</a:t>
          </a:r>
          <a:endParaRPr lang="en-US" sz="1100" b="1" dirty="0">
            <a:effectLst/>
            <a:latin typeface="Calibri"/>
            <a:ea typeface="+mn-ea"/>
            <a:cs typeface="Calibri"/>
          </a:endParaRPr>
        </a:p>
      </cdr:txBody>
    </cdr:sp>
  </cdr:relSizeAnchor>
  <cdr:relSizeAnchor xmlns:cdr="http://schemas.openxmlformats.org/drawingml/2006/chartDrawing">
    <cdr:from>
      <cdr:x>0.32252</cdr:x>
      <cdr:y>0.01695</cdr:y>
    </cdr:from>
    <cdr:to>
      <cdr:x>0.32439</cdr:x>
      <cdr:y>0.78489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H="1" flipV="1">
          <a:off x="2209800" y="76200"/>
          <a:ext cx="12813" cy="3452505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sysDash"/>
          <a:headEnd type="none"/>
          <a:tailEnd type="none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0.51752</cdr:x>
      <cdr:y>0.20996</cdr:y>
    </cdr:from>
    <cdr:to>
      <cdr:x>0.63376</cdr:x>
      <cdr:y>0.24242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127500" y="1231900"/>
          <a:ext cx="927100" cy="190500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4">
                <a:lumMod val="75000"/>
              </a:schemeClr>
            </a:gs>
            <a:gs pos="100000">
              <a:srgbClr val="FFFFFF"/>
            </a:gs>
          </a:gsLst>
          <a:lin ang="16200000" scaled="0"/>
          <a:tileRect/>
        </a:gradFill>
        <a:ln xmlns:a="http://schemas.openxmlformats.org/drawingml/2006/main" w="28575">
          <a:solidFill>
            <a:schemeClr val="accent4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0.38376</cdr:x>
      <cdr:y>0.24892</cdr:y>
    </cdr:from>
    <cdr:to>
      <cdr:x>0.5</cdr:x>
      <cdr:y>0.41775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060700" y="1460500"/>
          <a:ext cx="927100" cy="990600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3">
                <a:lumMod val="75000"/>
              </a:schemeClr>
            </a:gs>
            <a:gs pos="100000">
              <a:srgbClr val="FFFFFF"/>
            </a:gs>
          </a:gsLst>
          <a:lin ang="16200000" scaled="0"/>
          <a:tileRect/>
        </a:gradFill>
        <a:ln xmlns:a="http://schemas.openxmlformats.org/drawingml/2006/main" w="28575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0.1465</cdr:x>
      <cdr:y>0.74675</cdr:y>
    </cdr:from>
    <cdr:to>
      <cdr:x>0.20027</cdr:x>
      <cdr:y>0.79396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168400" y="4381500"/>
          <a:ext cx="428873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effectLst/>
              <a:latin typeface="+mn-lt"/>
              <a:ea typeface="+mn-ea"/>
              <a:cs typeface="+mn-cs"/>
            </a:rPr>
            <a:t>-5.1</a:t>
          </a:r>
        </a:p>
      </cdr:txBody>
    </cdr:sp>
  </cdr:relSizeAnchor>
  <cdr:relSizeAnchor xmlns:cdr="http://schemas.openxmlformats.org/drawingml/2006/chartDrawing">
    <cdr:from>
      <cdr:x>0.27707</cdr:x>
      <cdr:y>0.50866</cdr:y>
    </cdr:from>
    <cdr:to>
      <cdr:x>0.33472</cdr:x>
      <cdr:y>0.55587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2209800" y="2984500"/>
          <a:ext cx="459756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effectLst/>
              <a:latin typeface="+mn-lt"/>
              <a:ea typeface="+mn-ea"/>
              <a:cs typeface="+mn-cs"/>
            </a:rPr>
            <a:t>12.2</a:t>
          </a:r>
        </a:p>
      </cdr:txBody>
    </cdr:sp>
  </cdr:relSizeAnchor>
  <cdr:relSizeAnchor xmlns:cdr="http://schemas.openxmlformats.org/drawingml/2006/chartDrawing">
    <cdr:from>
      <cdr:x>0.41879</cdr:x>
      <cdr:y>0.31385</cdr:y>
    </cdr:from>
    <cdr:to>
      <cdr:x>0.46666</cdr:x>
      <cdr:y>0.36106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340100" y="1841500"/>
          <a:ext cx="381760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effectLst/>
              <a:latin typeface="+mn-lt"/>
              <a:ea typeface="+mn-ea"/>
              <a:cs typeface="+mn-cs"/>
            </a:rPr>
            <a:t>4.9</a:t>
          </a:r>
        </a:p>
      </cdr:txBody>
    </cdr:sp>
  </cdr:relSizeAnchor>
  <cdr:relSizeAnchor xmlns:cdr="http://schemas.openxmlformats.org/drawingml/2006/chartDrawing">
    <cdr:from>
      <cdr:x>0.55414</cdr:x>
      <cdr:y>0.20779</cdr:y>
    </cdr:from>
    <cdr:to>
      <cdr:x>0.59395</cdr:x>
      <cdr:y>0.24675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4419600" y="1219200"/>
          <a:ext cx="317508" cy="2285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none" lIns="91440" tIns="45720" rIns="91440" bIns="4572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effectLst/>
              <a:latin typeface="+mn-lt"/>
              <a:ea typeface="+mn-ea"/>
              <a:cs typeface="+mn-cs"/>
            </a:rPr>
            <a:t>0.9</a:t>
          </a:r>
        </a:p>
      </cdr:txBody>
    </cdr:sp>
  </cdr:relSizeAnchor>
  <cdr:relSizeAnchor xmlns:cdr="http://schemas.openxmlformats.org/drawingml/2006/chartDrawing">
    <cdr:from>
      <cdr:x>0.68153</cdr:x>
      <cdr:y>0.42208</cdr:y>
    </cdr:from>
    <cdr:to>
      <cdr:x>0.73917</cdr:x>
      <cdr:y>0.46929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5435600" y="2476500"/>
          <a:ext cx="459756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effectLst/>
              <a:latin typeface="+mn-lt"/>
              <a:ea typeface="+mn-ea"/>
              <a:cs typeface="+mn-cs"/>
            </a:rPr>
            <a:t>18.0</a:t>
          </a:r>
        </a:p>
      </cdr:txBody>
    </cdr:sp>
  </cdr:relSizeAnchor>
  <cdr:relSizeAnchor xmlns:cdr="http://schemas.openxmlformats.org/drawingml/2006/chartDrawing">
    <cdr:from>
      <cdr:x>0.82166</cdr:x>
      <cdr:y>0.50649</cdr:y>
    </cdr:from>
    <cdr:to>
      <cdr:x>0.8793</cdr:x>
      <cdr:y>0.5537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6553200" y="2971800"/>
          <a:ext cx="459756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effectLst/>
              <a:latin typeface="+mn-lt"/>
              <a:ea typeface="+mn-ea"/>
              <a:cs typeface="+mn-cs"/>
            </a:rPr>
            <a:t>12.9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fld id="{4041CAAF-5BF1-1A49-9052-C875FF233D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62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286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286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fld id="{9379F789-92FC-D34E-A117-7AFCC93A1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14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Arial" pitchFamily="-106" charset="0"/>
        <a:cs typeface="Arial" pitchFamily="-106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Arial" pitchFamily="-106" charset="0"/>
        <a:cs typeface="Arial" pitchFamily="-106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Arial" pitchFamily="-106" charset="0"/>
        <a:cs typeface="Arial" pitchFamily="-106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Arial" pitchFamily="-106" charset="0"/>
        <a:cs typeface="Arial" pitchFamily="-106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Arial" pitchFamily="-106" charset="0"/>
        <a:cs typeface="Arial" pitchFamily="-106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432A4-1A37-A84C-B5AE-F288B64D07C3}" type="slidenum">
              <a:rPr lang="en-US"/>
              <a:pPr/>
              <a:t>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4B7743-44BF-B141-A73D-4C38D1884FBD}" type="slidenum">
              <a:rPr lang="fr-FR" sz="1200">
                <a:solidFill>
                  <a:prstClr val="black"/>
                </a:solidFill>
                <a:latin typeface="Calibri" charset="0"/>
              </a:rPr>
              <a:pPr eaLnBrk="1" hangingPunct="1"/>
              <a:t>17</a:t>
            </a:fld>
            <a:endParaRPr lang="fr-FR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31DEB5-5625-394F-A8F2-E162C5243905}" type="slidenum">
              <a:rPr lang="fr-FR" sz="1200">
                <a:solidFill>
                  <a:prstClr val="black"/>
                </a:solidFill>
                <a:latin typeface="Calibri" charset="0"/>
              </a:rPr>
              <a:pPr eaLnBrk="1" hangingPunct="1"/>
              <a:t>18</a:t>
            </a:fld>
            <a:endParaRPr lang="fr-FR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Jože P. Damijan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7E09-D7F8-7C44-8EF2-EC6FA54E88E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Jože P. Damijan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6B85-C0C3-974E-AB29-6C61A0C390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Jože P. Damijan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FB32D-55D6-9C4C-A00E-02BD763EC2C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400" cap="none" baseline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D0CE-A719-6D47-A29F-29F8C1F6C9B9}" type="datetime1">
              <a:rPr lang="sl-SI"/>
              <a:pPr>
                <a:defRPr/>
              </a:pPr>
              <a:t>18. 06. 15</a:t>
            </a:fld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E7CA-E5E1-D04A-B4BE-C7BB3BEF5C9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450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0" y="1092200"/>
            <a:ext cx="9144000" cy="0"/>
          </a:xfrm>
          <a:prstGeom prst="line">
            <a:avLst/>
          </a:prstGeom>
          <a:noFill/>
          <a:ln w="57150">
            <a:solidFill>
              <a:srgbClr val="4F81B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A241-F659-964B-B698-3E0625394C8E}" type="datetime1">
              <a:rPr lang="sl-SI"/>
              <a:pPr>
                <a:defRPr/>
              </a:pPr>
              <a:t>18. 06. 15</a:t>
            </a:fld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AF73-25E1-5540-ADBE-C21A08A6DDE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407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ctr">
              <a:defRPr sz="4400" b="0" cap="none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114F-7B70-D843-83CB-60245697C460}" type="datetime1">
              <a:rPr lang="sl-SI"/>
              <a:pPr>
                <a:defRPr/>
              </a:pPr>
              <a:t>18. 06. 15</a:t>
            </a:fld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1ABD-FDC3-AC45-8711-E8337AF0FF6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6961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907F-143F-9844-BF9B-867B05D080ED}" type="datetime1">
              <a:rPr lang="sl-SI"/>
              <a:pPr>
                <a:defRPr/>
              </a:pPr>
              <a:t>18. 06. 15</a:t>
            </a:fld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7E39-968A-DF4F-877F-FBD1478CC322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8926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A551-79B5-6147-8833-905EF74CEDF4}" type="datetime1">
              <a:rPr lang="sl-SI"/>
              <a:pPr>
                <a:defRPr/>
              </a:pPr>
              <a:t>18. 06. 15</a:t>
            </a:fld>
            <a:endParaRPr lang="fr-BE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BC35-8E32-154C-99E6-C94E42135F5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7982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9917-C619-4D4E-909F-2062885E650C}" type="datetime1">
              <a:rPr lang="sl-SI"/>
              <a:pPr>
                <a:defRPr/>
              </a:pPr>
              <a:t>18. 06. 15</a:t>
            </a:fld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C69E-21F9-F449-B4D5-840B17951287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4560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869F-A406-1148-B163-2313E5F341DD}" type="datetime1">
              <a:rPr lang="sl-SI"/>
              <a:pPr>
                <a:defRPr/>
              </a:pPr>
              <a:t>18. 06. 15</a:t>
            </a:fld>
            <a:endParaRPr lang="fr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09A6-8E74-F04B-97D4-A6AB5C0541E8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24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9CCA-511C-4843-BBB9-179C8310DB5A}" type="datetime1">
              <a:rPr lang="sl-SI"/>
              <a:pPr>
                <a:defRPr/>
              </a:pPr>
              <a:t>18. 06. 15</a:t>
            </a:fld>
            <a:endParaRPr lang="fr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0EDB-200E-8044-848D-31F1BE780D5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87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Jože P. Damijan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1F84-0A5E-DC49-954F-1A7A98B2C28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289D-47D4-744B-96CA-88AB72052AA3}" type="datetime1">
              <a:rPr lang="sl-SI"/>
              <a:pPr>
                <a:defRPr/>
              </a:pPr>
              <a:t>18. 06. 15</a:t>
            </a:fld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B333-7382-3046-AF43-AA7448BFADE3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62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E64B-468C-E04E-AE5D-904DA1946572}" type="datetime1">
              <a:rPr lang="sl-SI"/>
              <a:pPr>
                <a:defRPr/>
              </a:pPr>
              <a:t>18. 06. 15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A9E8-7885-3746-A12D-A0F6D28B7C9E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54846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6907-0682-CE4B-96C3-C91157AD2C1A}" type="datetime1">
              <a:rPr lang="sl-SI"/>
              <a:pPr>
                <a:defRPr/>
              </a:pPr>
              <a:t>18. 06. 15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61D1-0763-9841-A897-2E53EE4D8634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65714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8E87-4577-DA42-BE39-3B99D7BE0210}" type="datetime1">
              <a:rPr lang="sl-SI"/>
              <a:pPr>
                <a:defRPr/>
              </a:pPr>
              <a:t>18. 06. 15</a:t>
            </a:fld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083D-9A5D-7A48-BFFE-3170FD43A2C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1035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304800" y="190500"/>
            <a:ext cx="8636000" cy="5238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22300" y="1473200"/>
            <a:ext cx="4060825" cy="2247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35525" y="1473200"/>
            <a:ext cx="4060825" cy="2247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22300" y="3873500"/>
            <a:ext cx="4060825" cy="2247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35525" y="3873500"/>
            <a:ext cx="4060825" cy="2247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9E71-71D3-4B47-B582-0C03832A7D12}" type="datetimeFigureOut">
              <a:rPr lang="fr-FR"/>
              <a:pPr>
                <a:defRPr/>
              </a:pPr>
              <a:t>18. 06. 15</a:t>
            </a:fld>
            <a:endParaRPr lang="fr-B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030D-AB50-C941-81D7-970A54AD624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7406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400" cap="none" baseline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EAC3-5ED2-C34F-8D77-70A65546C797}" type="datetime1">
              <a:rPr lang="sl-SI"/>
              <a:pPr>
                <a:defRPr/>
              </a:pPr>
              <a:t>18. 06. 15</a:t>
            </a:fld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29DE0-C559-3945-BCCE-27D85B6EC55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932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0" y="1092200"/>
            <a:ext cx="9144000" cy="0"/>
          </a:xfrm>
          <a:prstGeom prst="line">
            <a:avLst/>
          </a:prstGeom>
          <a:noFill/>
          <a:ln w="57150">
            <a:solidFill>
              <a:srgbClr val="4F81B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CB57-8FB4-564A-B1B0-D0BEA707E016}" type="datetime1">
              <a:rPr lang="sl-SI"/>
              <a:pPr>
                <a:defRPr/>
              </a:pPr>
              <a:t>18. 06. 15</a:t>
            </a:fld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A48B-7EF0-E748-85A6-19C2F851742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6225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ctr">
              <a:defRPr sz="4400" b="0" cap="none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73B3-56E1-3145-A5CE-376B0562C2E3}" type="datetime1">
              <a:rPr lang="sl-SI"/>
              <a:pPr>
                <a:defRPr/>
              </a:pPr>
              <a:t>18. 06. 15</a:t>
            </a:fld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3AD8-04B9-AB41-8CE9-E0D18CA726C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1001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A4EE-8E4A-F340-BC0B-A39F287E242A}" type="datetime1">
              <a:rPr lang="sl-SI"/>
              <a:pPr>
                <a:defRPr/>
              </a:pPr>
              <a:t>18. 06. 15</a:t>
            </a:fld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3827-6DCD-F643-BF38-C9B9AF32C357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69901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C311-1768-2C4C-A52E-C1F089DB7BF7}" type="datetime1">
              <a:rPr lang="sl-SI"/>
              <a:pPr>
                <a:defRPr/>
              </a:pPr>
              <a:t>18. 06. 15</a:t>
            </a:fld>
            <a:endParaRPr lang="fr-BE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C714-BC67-EC44-A2D1-8E64B97EC69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613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Jože P. Damijan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F640-66EE-5E4A-8998-1CBD51ED4B7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7B21-68AA-4346-8F70-1BCEC0E950BC}" type="datetime1">
              <a:rPr lang="sl-SI"/>
              <a:pPr>
                <a:defRPr/>
              </a:pPr>
              <a:t>18. 06. 15</a:t>
            </a:fld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5EE5-FFF8-5845-905A-6C0A2630206A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5926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5EC7-2187-C746-BC52-E8C2800615FE}" type="datetime1">
              <a:rPr lang="sl-SI"/>
              <a:pPr>
                <a:defRPr/>
              </a:pPr>
              <a:t>18. 06. 15</a:t>
            </a:fld>
            <a:endParaRPr lang="fr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861A-0479-C84D-A257-725572F1A95B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21231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51BD-AE0E-A045-95F0-194BC94F8A8B}" type="datetime1">
              <a:rPr lang="sl-SI"/>
              <a:pPr>
                <a:defRPr/>
              </a:pPr>
              <a:t>18. 06. 15</a:t>
            </a:fld>
            <a:endParaRPr lang="fr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E491-91D8-9745-B9D2-A971A2141EB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8051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0273-F130-4F46-B06A-C0B9A71E7CF7}" type="datetime1">
              <a:rPr lang="sl-SI"/>
              <a:pPr>
                <a:defRPr/>
              </a:pPr>
              <a:t>18. 06. 15</a:t>
            </a:fld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FDD8-8E48-FE44-87E2-B026C9AE9AE4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7179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E119-14A8-724E-A982-FC4B6C07CB74}" type="datetime1">
              <a:rPr lang="sl-SI"/>
              <a:pPr>
                <a:defRPr/>
              </a:pPr>
              <a:t>18. 06. 15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89D5-9E20-A040-8500-A0E0376261EB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38477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5D1A-4B08-194C-8DD9-6DC8DAA91875}" type="datetime1">
              <a:rPr lang="sl-SI"/>
              <a:pPr>
                <a:defRPr/>
              </a:pPr>
              <a:t>18. 06. 15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FFB3-2D73-9143-A2F9-F13FBA78AC2C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3672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636000" cy="5238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2300" y="1473200"/>
            <a:ext cx="4060825" cy="464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35525" y="1473200"/>
            <a:ext cx="4060825" cy="2247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835525" y="3873500"/>
            <a:ext cx="4060825" cy="2247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B34B-E74B-1448-813C-812B08172826}" type="datetimeFigureOut">
              <a:rPr lang="fr-FR"/>
              <a:pPr>
                <a:defRPr/>
              </a:pPr>
              <a:t>18. 06. 15</a:t>
            </a:fld>
            <a:endParaRPr lang="fr-B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FD6F-151C-6B40-AC18-4FBD3F6D403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50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Jože P. Damijan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A7BD-BEAD-3D40-8858-20B3954E92E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Jože P. Damijan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2A01-821D-A549-A00A-0BEEB310DF13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Jože P. Damijan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1584-609B-BC47-8634-80C6C9C7365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Jože P. Damijan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2D29-1965-6D40-A26C-652BDCB236A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Jože P. Damijan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E572-81C1-C84A-970F-B7B63EF3C66C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Jože P. Damijan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4F7A-B36A-184D-AD27-584E9AF2CA0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sl-SI" smtClean="0"/>
              <a:t>Jože P. Damijan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0FE795B-D8C0-3C47-AFE9-C5DA5BAA562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xmlns:p14="http://schemas.microsoft.com/office/powerpoint/2010/main" spd="slow">
    <p:push dir="u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905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5353298-1594-EB4D-99C8-A38BEFD91BBC}" type="datetime1">
              <a:rPr lang="sl-SI">
                <a:ea typeface="ＭＳ Ｐゴシック" charset="0"/>
              </a:rPr>
              <a:pPr>
                <a:defRPr/>
              </a:pPr>
              <a:t>18. 06. 15</a:t>
            </a:fld>
            <a:endParaRPr lang="fr-BE" dirty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BE"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2E4F893-F671-C94C-B3D3-455E619F6DE4}" type="slidenum">
              <a:rPr lang="fr-BE">
                <a:ea typeface="ＭＳ Ｐゴシック" charset="0"/>
              </a:rPr>
              <a:pPr>
                <a:defRPr/>
              </a:pPr>
              <a:t>‹#›</a:t>
            </a:fld>
            <a:endParaRPr lang="fr-BE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2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spc="-1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800" kern="1200">
          <a:solidFill>
            <a:srgbClr val="072C62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rgbClr val="072C62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000" kern="1200">
          <a:solidFill>
            <a:srgbClr val="072C62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rgbClr val="072C62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rgbClr val="072C62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905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FEC410B-6BF6-F945-965C-2CB6B9602F8C}" type="datetime1">
              <a:rPr lang="sl-SI">
                <a:ea typeface="ＭＳ Ｐゴシック" charset="0"/>
              </a:rPr>
              <a:pPr>
                <a:defRPr/>
              </a:pPr>
              <a:t>18. 06. 15</a:t>
            </a:fld>
            <a:endParaRPr lang="fr-BE" dirty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BE"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46DD1F3-1573-6F47-8606-384E50A84CD9}" type="slidenum">
              <a:rPr lang="fr-BE">
                <a:ea typeface="ＭＳ Ｐゴシック" charset="0"/>
              </a:rPr>
              <a:pPr>
                <a:defRPr/>
              </a:pPr>
              <a:t>‹#›</a:t>
            </a:fld>
            <a:endParaRPr lang="fr-BE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spc="-1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800" kern="1200">
          <a:solidFill>
            <a:srgbClr val="072C62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rgbClr val="072C62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000" kern="1200">
          <a:solidFill>
            <a:srgbClr val="072C62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rgbClr val="072C62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rgbClr val="072C62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3048000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Finančni in makroekonomski </a:t>
            </a:r>
            <a:r>
              <a:rPr lang="sl-SI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vidiki </a:t>
            </a:r>
            <a:r>
              <a:rPr lang="sl-SI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razvoja železniškega prometa v </a:t>
            </a:r>
            <a:r>
              <a:rPr lang="sl-SI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Sloveniji</a:t>
            </a:r>
            <a:endParaRPr lang="sl-SI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572000"/>
            <a:ext cx="7010400" cy="15541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-106" charset="2"/>
              <a:buNone/>
            </a:pPr>
            <a:r>
              <a:rPr lang="sl-SI" dirty="0" smtClean="0">
                <a:solidFill>
                  <a:schemeClr val="tx1"/>
                </a:solidFill>
                <a:latin typeface="Calibri"/>
                <a:cs typeface="Calibri"/>
              </a:rPr>
              <a:t>Jože </a:t>
            </a:r>
            <a:r>
              <a:rPr lang="sl-SI" dirty="0">
                <a:solidFill>
                  <a:schemeClr val="tx1"/>
                </a:solidFill>
                <a:latin typeface="Calibri"/>
                <a:cs typeface="Calibri"/>
              </a:rPr>
              <a:t>P. </a:t>
            </a:r>
            <a:r>
              <a:rPr lang="sl-SI" dirty="0" smtClean="0">
                <a:solidFill>
                  <a:schemeClr val="tx1"/>
                </a:solidFill>
                <a:latin typeface="Calibri"/>
                <a:cs typeface="Calibri"/>
              </a:rPr>
              <a:t>Damijan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47664" y="152400"/>
            <a:ext cx="7272808" cy="972344"/>
          </a:xfrm>
        </p:spPr>
        <p:txBody>
          <a:bodyPr>
            <a:noAutofit/>
          </a:bodyPr>
          <a:lstStyle/>
          <a:p>
            <a:pPr algn="ctr"/>
            <a:r>
              <a:rPr lang="sl-SI" sz="3200" b="1" dirty="0" smtClean="0">
                <a:latin typeface="Calibri"/>
                <a:cs typeface="Calibri"/>
              </a:rPr>
              <a:t>Potrebne letne naložbe</a:t>
            </a:r>
            <a:br>
              <a:rPr lang="sl-SI" sz="3200" b="1" dirty="0" smtClean="0">
                <a:latin typeface="Calibri"/>
                <a:cs typeface="Calibri"/>
              </a:rPr>
            </a:br>
            <a:r>
              <a:rPr lang="sl-SI" sz="1800" dirty="0" smtClean="0">
                <a:latin typeface="Calibri"/>
                <a:cs typeface="Calibri"/>
              </a:rPr>
              <a:t>(</a:t>
            </a:r>
            <a:r>
              <a:rPr lang="sl-SI" sz="1800" u="sng" dirty="0" smtClean="0">
                <a:latin typeface="Calibri"/>
                <a:cs typeface="Calibri"/>
              </a:rPr>
              <a:t>letni zneski </a:t>
            </a:r>
            <a:r>
              <a:rPr lang="sl-SI" sz="1800" dirty="0" smtClean="0">
                <a:latin typeface="Calibri"/>
                <a:cs typeface="Calibri"/>
              </a:rPr>
              <a:t>za investicije, brez vzdrževanja, mio €)</a:t>
            </a:r>
            <a:endParaRPr lang="sl-SI" sz="1200" u="sng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669753"/>
              </p:ext>
            </p:extLst>
          </p:nvPr>
        </p:nvGraphicFramePr>
        <p:xfrm>
          <a:off x="1600200" y="1752600"/>
          <a:ext cx="5959946" cy="489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827584" y="2924944"/>
            <a:ext cx="1224136" cy="792088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107505" y="2204864"/>
            <a:ext cx="1080120" cy="630238"/>
          </a:xfrm>
          <a:prstGeom prst="rect">
            <a:avLst/>
          </a:prstGeom>
          <a:solidFill>
            <a:srgbClr val="629DD1">
              <a:alpha val="59999"/>
            </a:srgbClr>
          </a:solidFill>
          <a:ln w="9525">
            <a:solidFill>
              <a:srgbClr val="24285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Varianta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A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(2015-25)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355976" y="1772816"/>
            <a:ext cx="0" cy="1152128"/>
          </a:xfrm>
          <a:prstGeom prst="lin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3851920" y="1340768"/>
            <a:ext cx="1080120" cy="307777"/>
          </a:xfrm>
          <a:prstGeom prst="rect">
            <a:avLst/>
          </a:prstGeom>
          <a:solidFill>
            <a:srgbClr val="629DD1">
              <a:alpha val="59999"/>
            </a:srgbClr>
          </a:solidFill>
          <a:ln w="9525">
            <a:solidFill>
              <a:srgbClr val="24285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Varianta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B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7236296" y="3212976"/>
            <a:ext cx="648072" cy="360040"/>
          </a:xfrm>
          <a:prstGeom prst="line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956376" y="2924944"/>
            <a:ext cx="1080120" cy="630942"/>
          </a:xfrm>
          <a:prstGeom prst="rect">
            <a:avLst/>
          </a:prstGeom>
          <a:solidFill>
            <a:srgbClr val="629DD1">
              <a:alpha val="59999"/>
            </a:srgbClr>
          </a:solidFill>
          <a:ln w="9525">
            <a:solidFill>
              <a:srgbClr val="24285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Varianta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C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kern="0" dirty="0">
                <a:solidFill>
                  <a:srgbClr val="242852"/>
                </a:solidFill>
                <a:cs typeface="Arial" charset="0"/>
              </a:rPr>
              <a:t>(</a:t>
            </a:r>
            <a:r>
              <a:rPr lang="en-GB" sz="1400" kern="0" dirty="0" smtClean="0">
                <a:solidFill>
                  <a:srgbClr val="242852"/>
                </a:solidFill>
                <a:cs typeface="Arial" charset="0"/>
              </a:rPr>
              <a:t>2026-35)</a:t>
            </a:r>
            <a:endParaRPr lang="en-GB" sz="1400" kern="0" dirty="0">
              <a:solidFill>
                <a:srgbClr val="24285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312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  <p:bldP spid="15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876800" y="1752600"/>
            <a:ext cx="4032448" cy="3600400"/>
          </a:xfrm>
        </p:spPr>
        <p:txBody>
          <a:bodyPr/>
          <a:lstStyle/>
          <a:p>
            <a:pPr marL="180975" indent="-180975">
              <a:lnSpc>
                <a:spcPct val="90000"/>
              </a:lnSpc>
            </a:pPr>
            <a:r>
              <a:rPr lang="sl-SI" sz="1800" b="0" u="sng" dirty="0" smtClean="0">
                <a:latin typeface="Arial" charset="0"/>
              </a:rPr>
              <a:t>Financiranje preostalega dela:</a:t>
            </a:r>
          </a:p>
          <a:p>
            <a:pPr marL="177800" indent="-177800">
              <a:lnSpc>
                <a:spcPct val="90000"/>
              </a:lnSpc>
              <a:buFontTx/>
              <a:buChar char="•"/>
            </a:pPr>
            <a:endParaRPr lang="sl-SI" sz="1800" b="0" dirty="0" smtClean="0">
              <a:latin typeface="Arial" charset="0"/>
            </a:endParaRPr>
          </a:p>
          <a:p>
            <a:pPr marL="177800" indent="-177800">
              <a:lnSpc>
                <a:spcPct val="90000"/>
              </a:lnSpc>
              <a:buFontTx/>
              <a:buChar char="•"/>
            </a:pPr>
            <a:r>
              <a:rPr lang="sl-SI" sz="1800" b="0" dirty="0" smtClean="0">
                <a:latin typeface="Arial" charset="0"/>
              </a:rPr>
              <a:t>Kredit EIB: </a:t>
            </a:r>
          </a:p>
          <a:p>
            <a:pPr marL="577850" lvl="1" indent="-177800">
              <a:lnSpc>
                <a:spcPct val="90000"/>
              </a:lnSpc>
              <a:buFontTx/>
              <a:buChar char="•"/>
            </a:pPr>
            <a:r>
              <a:rPr lang="sl-SI" sz="1800" b="0" dirty="0" smtClean="0">
                <a:latin typeface="Arial" charset="0"/>
              </a:rPr>
              <a:t>365.7 mio €, </a:t>
            </a:r>
            <a:r>
              <a:rPr lang="en-US" sz="1800" b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25 </a:t>
            </a:r>
            <a:r>
              <a:rPr lang="en-US" sz="1800" b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let, OM 1.5%</a:t>
            </a:r>
            <a:endParaRPr lang="sl-SI" sz="1800" b="0" dirty="0" smtClean="0">
              <a:latin typeface="Arial" charset="0"/>
            </a:endParaRPr>
          </a:p>
          <a:p>
            <a:pPr marL="177800" indent="-177800">
              <a:lnSpc>
                <a:spcPct val="90000"/>
              </a:lnSpc>
              <a:buFontTx/>
              <a:buChar char="•"/>
            </a:pPr>
            <a:r>
              <a:rPr lang="sl-SI" sz="1800" b="0" dirty="0">
                <a:latin typeface="Arial" charset="0"/>
              </a:rPr>
              <a:t>O</a:t>
            </a:r>
            <a:r>
              <a:rPr lang="sl-SI" sz="1800" b="0" dirty="0" smtClean="0">
                <a:latin typeface="Arial" charset="0"/>
              </a:rPr>
              <a:t>bveznice: </a:t>
            </a:r>
          </a:p>
          <a:p>
            <a:pPr marL="577850" lvl="1" indent="-177800">
              <a:lnSpc>
                <a:spcPct val="90000"/>
              </a:lnSpc>
              <a:buFontTx/>
              <a:buChar char="•"/>
            </a:pPr>
            <a:r>
              <a:rPr lang="sl-SI" sz="1800" b="0" dirty="0" smtClean="0">
                <a:latin typeface="Arial" charset="0"/>
              </a:rPr>
              <a:t>549.6 </a:t>
            </a:r>
            <a:r>
              <a:rPr lang="sl-SI" sz="1800" b="0" dirty="0">
                <a:latin typeface="Arial" charset="0"/>
              </a:rPr>
              <a:t>mio </a:t>
            </a:r>
            <a:r>
              <a:rPr lang="sl-SI" sz="1800" b="0" dirty="0" smtClean="0">
                <a:latin typeface="Arial" charset="0"/>
              </a:rPr>
              <a:t>€</a:t>
            </a:r>
            <a:r>
              <a:rPr lang="sl-SI" sz="1800" b="0" dirty="0">
                <a:latin typeface="Arial" charset="0"/>
              </a:rPr>
              <a:t>, </a:t>
            </a:r>
            <a:r>
              <a:rPr lang="en-US" sz="1800" b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20 let, OM </a:t>
            </a:r>
            <a:r>
              <a:rPr lang="en-US" sz="1800" b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2.0%</a:t>
            </a:r>
          </a:p>
          <a:p>
            <a:pPr marL="177800" indent="-177800">
              <a:lnSpc>
                <a:spcPct val="90000"/>
              </a:lnSpc>
              <a:buFontTx/>
              <a:buChar char="•"/>
            </a:pPr>
            <a:endParaRPr lang="en-US" sz="1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177800" indent="-177800">
              <a:lnSpc>
                <a:spcPct val="90000"/>
              </a:lnSpc>
              <a:buFontTx/>
              <a:buChar char="•"/>
            </a:pPr>
            <a:r>
              <a:rPr lang="en-US" sz="1800" b="1" u="sng" dirty="0" err="1" smtClean="0">
                <a:solidFill>
                  <a:srgbClr val="953735"/>
                </a:solidFill>
                <a:latin typeface="Calibri"/>
                <a:ea typeface="Lucida Grande"/>
                <a:cs typeface="Calibri"/>
              </a:rPr>
              <a:t>Skupna</a:t>
            </a:r>
            <a:r>
              <a:rPr lang="en-US" sz="1800" b="1" u="sng" dirty="0" smtClean="0">
                <a:solidFill>
                  <a:srgbClr val="953735"/>
                </a:solidFill>
                <a:latin typeface="Calibri"/>
                <a:ea typeface="Lucida Grande"/>
                <a:cs typeface="Calibri"/>
              </a:rPr>
              <a:t> </a:t>
            </a:r>
            <a:r>
              <a:rPr lang="en-US" sz="1800" b="1" u="sng" dirty="0" err="1" smtClean="0">
                <a:solidFill>
                  <a:srgbClr val="953735"/>
                </a:solidFill>
                <a:latin typeface="Calibri"/>
                <a:ea typeface="Lucida Grande"/>
                <a:cs typeface="Calibri"/>
              </a:rPr>
              <a:t>letna</a:t>
            </a:r>
            <a:r>
              <a:rPr lang="en-US" sz="1800" b="1" u="sng" dirty="0" smtClean="0">
                <a:solidFill>
                  <a:srgbClr val="953735"/>
                </a:solidFill>
                <a:latin typeface="Calibri"/>
                <a:ea typeface="Lucida Grande"/>
                <a:cs typeface="Calibri"/>
              </a:rPr>
              <a:t> </a:t>
            </a:r>
            <a:r>
              <a:rPr lang="en-US" sz="1800" b="1" u="sng" dirty="0" err="1" smtClean="0">
                <a:solidFill>
                  <a:srgbClr val="953735"/>
                </a:solidFill>
                <a:latin typeface="Calibri"/>
                <a:ea typeface="Lucida Grande"/>
                <a:cs typeface="Calibri"/>
              </a:rPr>
              <a:t>anuiteta</a:t>
            </a:r>
            <a:r>
              <a:rPr lang="en-US" sz="1800" b="1" dirty="0" smtClean="0">
                <a:solidFill>
                  <a:srgbClr val="953735"/>
                </a:solidFill>
                <a:latin typeface="Calibri"/>
                <a:ea typeface="Lucida Grande"/>
                <a:cs typeface="Calibri"/>
              </a:rPr>
              <a:t>:</a:t>
            </a:r>
          </a:p>
          <a:p>
            <a:pPr marL="577850" lvl="1" indent="-177800">
              <a:lnSpc>
                <a:spcPct val="90000"/>
              </a:lnSpc>
              <a:buFontTx/>
              <a:buChar char="•"/>
            </a:pPr>
            <a:r>
              <a:rPr lang="en-US" sz="1800" b="1" dirty="0" smtClean="0">
                <a:solidFill>
                  <a:srgbClr val="953735"/>
                </a:solidFill>
                <a:latin typeface="Calibri"/>
                <a:ea typeface="Lucida Grande"/>
                <a:cs typeface="Calibri"/>
              </a:rPr>
              <a:t>med 18 in 51 </a:t>
            </a:r>
            <a:r>
              <a:rPr lang="en-US" sz="1800" b="1" dirty="0" err="1" smtClean="0">
                <a:solidFill>
                  <a:srgbClr val="953735"/>
                </a:solidFill>
                <a:latin typeface="Calibri"/>
                <a:ea typeface="Lucida Grande"/>
                <a:cs typeface="Calibri"/>
              </a:rPr>
              <a:t>mio</a:t>
            </a:r>
            <a:r>
              <a:rPr lang="en-US" sz="1800" b="1" dirty="0" smtClean="0">
                <a:solidFill>
                  <a:srgbClr val="953735"/>
                </a:solidFill>
                <a:latin typeface="Calibri"/>
                <a:ea typeface="Lucida Grande"/>
                <a:cs typeface="Calibri"/>
              </a:rPr>
              <a:t> €</a:t>
            </a:r>
            <a:endParaRPr lang="sl-SI" sz="1800" b="1" dirty="0">
              <a:solidFill>
                <a:srgbClr val="953735"/>
              </a:solidFill>
              <a:latin typeface="Calibri"/>
              <a:cs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169224" cy="685800"/>
          </a:xfrm>
        </p:spPr>
        <p:txBody>
          <a:bodyPr>
            <a:noAutofit/>
          </a:bodyPr>
          <a:lstStyle/>
          <a:p>
            <a:pPr algn="ctr"/>
            <a:r>
              <a:rPr lang="sl-SI" sz="3200" b="1" dirty="0" smtClean="0">
                <a:latin typeface="Calibri"/>
                <a:cs typeface="Calibri"/>
              </a:rPr>
              <a:t>Financiranje 2. tira</a:t>
            </a:r>
            <a:r>
              <a:rPr lang="sl-SI" sz="3200" b="1" u="sng" dirty="0" smtClean="0">
                <a:solidFill>
                  <a:schemeClr val="bg1"/>
                </a:solidFill>
                <a:latin typeface="Calibri"/>
                <a:cs typeface="Calibri"/>
              </a:rPr>
              <a:t> Divača</a:t>
            </a:r>
            <a:endParaRPr lang="sl-SI" sz="3200" b="1" u="sng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143000"/>
            <a:ext cx="3456384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sl-SI" sz="1800" u="sng" dirty="0" smtClean="0">
                <a:latin typeface="Arial" charset="0"/>
              </a:rPr>
              <a:t>Predpostavke</a:t>
            </a:r>
            <a:r>
              <a:rPr lang="sl-SI" sz="1800" dirty="0" smtClean="0">
                <a:latin typeface="Arial" charset="0"/>
              </a:rPr>
              <a:t>: </a:t>
            </a:r>
          </a:p>
          <a:p>
            <a:pPr>
              <a:buFontTx/>
              <a:buChar char="•"/>
            </a:pPr>
            <a:endParaRPr lang="sl-SI" sz="1800" dirty="0" smtClean="0">
              <a:latin typeface="Arial" charset="0"/>
            </a:endParaRPr>
          </a:p>
          <a:p>
            <a:pPr marL="450850" lvl="1" indent="-273050">
              <a:lnSpc>
                <a:spcPct val="90000"/>
              </a:lnSpc>
              <a:buFontTx/>
              <a:buChar char="•"/>
              <a:tabLst>
                <a:tab pos="622300" algn="l"/>
              </a:tabLst>
            </a:pPr>
            <a:r>
              <a:rPr lang="sl-SI" sz="1800" dirty="0" smtClean="0">
                <a:latin typeface="Arial" charset="0"/>
              </a:rPr>
              <a:t>Gradnja: 2015-2022</a:t>
            </a:r>
          </a:p>
          <a:p>
            <a:pPr marL="450850" lvl="1" indent="-273050">
              <a:lnSpc>
                <a:spcPct val="90000"/>
              </a:lnSpc>
              <a:buFontTx/>
              <a:buChar char="•"/>
              <a:tabLst>
                <a:tab pos="622300" algn="l"/>
              </a:tabLst>
            </a:pPr>
            <a:r>
              <a:rPr lang="sl-SI" sz="1800" dirty="0" smtClean="0">
                <a:latin typeface="Arial" charset="0"/>
              </a:rPr>
              <a:t>Dolžina: 27 km</a:t>
            </a:r>
          </a:p>
          <a:p>
            <a:pPr marL="450850" lvl="1" indent="-273050">
              <a:lnSpc>
                <a:spcPct val="90000"/>
              </a:lnSpc>
              <a:buFontTx/>
              <a:buChar char="•"/>
              <a:tabLst>
                <a:tab pos="622300" algn="l"/>
              </a:tabLst>
            </a:pPr>
            <a:r>
              <a:rPr lang="sl-SI" sz="1800" dirty="0" smtClean="0">
                <a:latin typeface="Arial" charset="0"/>
              </a:rPr>
              <a:t>Ocenjena vrednost: 1,340 mio € (</a:t>
            </a:r>
            <a:r>
              <a:rPr lang="sl-SI" sz="1800" dirty="0" smtClean="0">
                <a:solidFill>
                  <a:srgbClr val="800000"/>
                </a:solidFill>
                <a:latin typeface="Arial" charset="0"/>
              </a:rPr>
              <a:t>presoja !!</a:t>
            </a:r>
            <a:r>
              <a:rPr lang="sl-SI" sz="1800" dirty="0" smtClean="0">
                <a:latin typeface="Arial" charset="0"/>
              </a:rPr>
              <a:t>)</a:t>
            </a:r>
          </a:p>
          <a:p>
            <a:pPr marL="450850" lvl="1" indent="-273050">
              <a:lnSpc>
                <a:spcPct val="90000"/>
              </a:lnSpc>
              <a:buFontTx/>
              <a:buChar char="•"/>
              <a:tabLst>
                <a:tab pos="622300" algn="l"/>
              </a:tabLst>
            </a:pPr>
            <a:r>
              <a:rPr lang="sl-SI" sz="1800" dirty="0" smtClean="0">
                <a:latin typeface="Arial" charset="0"/>
              </a:rPr>
              <a:t>Možna nepovratna sredstva: 385 mio €</a:t>
            </a:r>
          </a:p>
          <a:p>
            <a:pPr marL="450850" lvl="1" indent="-273050">
              <a:lnSpc>
                <a:spcPct val="90000"/>
              </a:lnSpc>
              <a:buFontTx/>
              <a:buChar char="•"/>
              <a:tabLst>
                <a:tab pos="622300" algn="l"/>
              </a:tabLst>
            </a:pPr>
            <a:r>
              <a:rPr lang="sl-SI" sz="1800" dirty="0" smtClean="0">
                <a:latin typeface="Arial" charset="0"/>
              </a:rPr>
              <a:t>Preostanek: 915 mio €</a:t>
            </a:r>
            <a:endParaRPr lang="sl-SI" sz="16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54102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>
              <a:lnSpc>
                <a:spcPct val="90000"/>
              </a:lnSpc>
              <a:buFontTx/>
              <a:buChar char="•"/>
            </a:pPr>
            <a:r>
              <a:rPr lang="sl-SI" b="1" dirty="0">
                <a:solidFill>
                  <a:srgbClr val="A50021"/>
                </a:solidFill>
                <a:latin typeface="Arial" charset="0"/>
              </a:rPr>
              <a:t>Z uporabo namenskih sredstev lahko 2. tir poplača naložbo v 23 </a:t>
            </a:r>
            <a:r>
              <a:rPr lang="sl-SI" b="1" dirty="0" smtClean="0">
                <a:solidFill>
                  <a:srgbClr val="A50021"/>
                </a:solidFill>
                <a:latin typeface="Arial" charset="0"/>
              </a:rPr>
              <a:t>letih</a:t>
            </a:r>
            <a:endParaRPr lang="en-US" b="1" dirty="0">
              <a:solidFill>
                <a:srgbClr val="A50021"/>
              </a:solidFill>
              <a:latin typeface="Lucida Grande"/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762558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969"/>
            <a:ext cx="9144000" cy="6269031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 err="1" smtClean="0">
                <a:latin typeface="Calibri" charset="0"/>
              </a:rPr>
              <a:t>Zakaj</a:t>
            </a:r>
            <a:r>
              <a:rPr lang="en-US" b="1" dirty="0" smtClean="0">
                <a:latin typeface="Calibri" charset="0"/>
              </a:rPr>
              <a:t> se </a:t>
            </a:r>
            <a:r>
              <a:rPr lang="en-US" b="1" dirty="0" err="1" smtClean="0">
                <a:latin typeface="Calibri" charset="0"/>
              </a:rPr>
              <a:t>Avstriji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 err="1" smtClean="0">
                <a:latin typeface="Calibri" charset="0"/>
              </a:rPr>
              <a:t>splača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 err="1" smtClean="0">
                <a:latin typeface="Calibri" charset="0"/>
              </a:rPr>
              <a:t>graditi</a:t>
            </a:r>
            <a:r>
              <a:rPr lang="en-US" b="1" dirty="0" smtClean="0">
                <a:latin typeface="Calibri" charset="0"/>
              </a:rPr>
              <a:t> BA </a:t>
            </a:r>
            <a:r>
              <a:rPr lang="en-US" b="1" dirty="0" err="1" smtClean="0">
                <a:latin typeface="Calibri" charset="0"/>
              </a:rPr>
              <a:t>koridor</a:t>
            </a:r>
            <a:r>
              <a:rPr lang="en-US" b="1" dirty="0" smtClean="0">
                <a:latin typeface="Calibri" charset="0"/>
              </a:rPr>
              <a:t>?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09800"/>
            <a:ext cx="2590800" cy="1066800"/>
          </a:xfrm>
          <a:prstGeom prst="rect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/>
        </p:spPr>
        <p:txBody>
          <a:bodyPr/>
          <a:lstStyle/>
          <a:p>
            <a:pPr algn="ctr"/>
            <a:endParaRPr lang="en-GB" sz="2000" dirty="0">
              <a:solidFill>
                <a:schemeClr val="tx2"/>
              </a:solidFill>
              <a:latin typeface="Calibri" charset="0"/>
              <a:ea typeface="Calibri"/>
              <a:cs typeface="Calibri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990600"/>
            <a:ext cx="3810000" cy="304800"/>
          </a:xfrm>
          <a:prstGeom prst="rect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 w="19050">
            <a:solidFill>
              <a:srgbClr val="990000"/>
            </a:solidFill>
            <a:round/>
            <a:headEnd/>
            <a:tailEnd/>
          </a:ln>
          <a:extLst/>
        </p:spPr>
        <p:txBody>
          <a:bodyPr/>
          <a:lstStyle/>
          <a:p>
            <a:pPr algn="ctr"/>
            <a:endParaRPr lang="en-GB" sz="2000" dirty="0">
              <a:solidFill>
                <a:schemeClr val="tx2"/>
              </a:solidFill>
              <a:latin typeface="Calibri" charset="0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3352800"/>
            <a:ext cx="2743200" cy="1066800"/>
          </a:xfrm>
          <a:prstGeom prst="rect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/>
        </p:spPr>
        <p:txBody>
          <a:bodyPr/>
          <a:lstStyle/>
          <a:p>
            <a:pPr algn="ctr"/>
            <a:endParaRPr lang="en-GB" sz="2000" dirty="0">
              <a:solidFill>
                <a:schemeClr val="tx2"/>
              </a:solidFill>
              <a:latin typeface="Calibri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5175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 err="1">
                <a:latin typeface="Calibri" charset="0"/>
              </a:rPr>
              <a:t>Skupne</a:t>
            </a:r>
            <a:r>
              <a:rPr lang="en-US" b="1" dirty="0">
                <a:latin typeface="Calibri" charset="0"/>
              </a:rPr>
              <a:t> </a:t>
            </a:r>
            <a:r>
              <a:rPr lang="en-US" b="1" dirty="0" err="1">
                <a:latin typeface="Calibri" charset="0"/>
              </a:rPr>
              <a:t>ekonomske</a:t>
            </a:r>
            <a:r>
              <a:rPr lang="en-US" b="1" dirty="0">
                <a:latin typeface="Calibri" charset="0"/>
              </a:rPr>
              <a:t> </a:t>
            </a:r>
            <a:r>
              <a:rPr lang="en-US" b="1" dirty="0" err="1">
                <a:latin typeface="Calibri" charset="0"/>
              </a:rPr>
              <a:t>koristi</a:t>
            </a:r>
            <a:r>
              <a:rPr lang="en-US" b="1" dirty="0">
                <a:latin typeface="Calibri" charset="0"/>
              </a:rPr>
              <a:t>: 21 </a:t>
            </a:r>
            <a:r>
              <a:rPr lang="en-US" b="1" dirty="0" err="1">
                <a:latin typeface="Calibri" charset="0"/>
              </a:rPr>
              <a:t>mlr</a:t>
            </a:r>
            <a:r>
              <a:rPr lang="en-US" b="1" dirty="0">
                <a:latin typeface="Calibri" charset="0"/>
              </a:rPr>
              <a:t>. €</a:t>
            </a:r>
            <a:endParaRPr lang="en-US" sz="2800" b="1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54023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48200" y="2057400"/>
            <a:ext cx="609600" cy="3581400"/>
          </a:xfrm>
          <a:prstGeom prst="rect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/>
        </p:spPr>
        <p:txBody>
          <a:bodyPr/>
          <a:lstStyle/>
          <a:p>
            <a:pPr algn="ctr"/>
            <a:endParaRPr lang="en-GB" sz="2000" dirty="0">
              <a:solidFill>
                <a:schemeClr val="tx2"/>
              </a:solidFill>
              <a:latin typeface="Calibri" charset="0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962400"/>
            <a:ext cx="838200" cy="1219200"/>
          </a:xfrm>
          <a:prstGeom prst="rect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/>
        </p:spPr>
        <p:txBody>
          <a:bodyPr/>
          <a:lstStyle/>
          <a:p>
            <a:pPr algn="ctr"/>
            <a:endParaRPr lang="en-GB" sz="2000" dirty="0">
              <a:solidFill>
                <a:schemeClr val="tx2"/>
              </a:solidFill>
              <a:latin typeface="Calibri" charset="0"/>
              <a:ea typeface="Calibri"/>
              <a:cs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71600" y="3581400"/>
            <a:ext cx="762000" cy="1600200"/>
          </a:xfrm>
          <a:prstGeom prst="rect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/>
        </p:spPr>
        <p:txBody>
          <a:bodyPr/>
          <a:lstStyle/>
          <a:p>
            <a:pPr algn="ctr"/>
            <a:endParaRPr lang="en-GB" sz="2000" dirty="0">
              <a:solidFill>
                <a:schemeClr val="tx2"/>
              </a:solidFill>
              <a:latin typeface="Calibri" charset="0"/>
              <a:ea typeface="Calibri"/>
              <a:cs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33600" y="2590800"/>
            <a:ext cx="762000" cy="1600200"/>
          </a:xfrm>
          <a:prstGeom prst="rect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/>
        </p:spPr>
        <p:txBody>
          <a:bodyPr/>
          <a:lstStyle/>
          <a:p>
            <a:pPr algn="ctr"/>
            <a:endParaRPr lang="en-GB" sz="2000" dirty="0">
              <a:solidFill>
                <a:schemeClr val="tx2"/>
              </a:solidFill>
              <a:latin typeface="Calibri" charset="0"/>
              <a:ea typeface="Calibri"/>
              <a:cs typeface="Calibri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524000" y="6172200"/>
            <a:ext cx="2743200" cy="630942"/>
          </a:xfrm>
          <a:prstGeom prst="rect">
            <a:avLst/>
          </a:prstGeom>
          <a:solidFill>
            <a:schemeClr val="accent2">
              <a:lumMod val="20000"/>
              <a:lumOff val="80000"/>
              <a:alpha val="59999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953735"/>
                </a:solidFill>
              </a:rPr>
              <a:t>BA </a:t>
            </a:r>
            <a:r>
              <a:rPr lang="en-GB" sz="1400" b="1" dirty="0" err="1" smtClean="0">
                <a:solidFill>
                  <a:srgbClr val="953735"/>
                </a:solidFill>
              </a:rPr>
              <a:t>koridor</a:t>
            </a:r>
            <a:r>
              <a:rPr lang="en-GB" sz="1400" b="1" dirty="0">
                <a:solidFill>
                  <a:srgbClr val="953735"/>
                </a:solidFill>
              </a:rPr>
              <a:t> </a:t>
            </a:r>
            <a:r>
              <a:rPr lang="en-GB" sz="1400" b="1" dirty="0" smtClean="0">
                <a:solidFill>
                  <a:srgbClr val="953735"/>
                </a:solidFill>
              </a:rPr>
              <a:t>2013: 6 </a:t>
            </a:r>
            <a:r>
              <a:rPr lang="en-GB" sz="1400" b="1" dirty="0" err="1" smtClean="0">
                <a:solidFill>
                  <a:srgbClr val="953735"/>
                </a:solidFill>
              </a:rPr>
              <a:t>mio</a:t>
            </a:r>
            <a:r>
              <a:rPr lang="en-GB" sz="1400" b="1" dirty="0" smtClean="0">
                <a:solidFill>
                  <a:srgbClr val="953735"/>
                </a:solidFill>
              </a:rPr>
              <a:t> ton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953735"/>
                </a:solidFill>
              </a:rPr>
              <a:t>	</a:t>
            </a:r>
            <a:r>
              <a:rPr lang="en-GB" sz="1400" b="1" dirty="0" smtClean="0">
                <a:solidFill>
                  <a:srgbClr val="953735"/>
                </a:solidFill>
              </a:rPr>
              <a:t>2025: 10 </a:t>
            </a:r>
            <a:r>
              <a:rPr lang="en-GB" sz="1400" b="1" dirty="0" err="1" smtClean="0">
                <a:solidFill>
                  <a:srgbClr val="953735"/>
                </a:solidFill>
              </a:rPr>
              <a:t>mio</a:t>
            </a:r>
            <a:r>
              <a:rPr lang="en-GB" sz="1400" b="1" dirty="0" smtClean="0">
                <a:solidFill>
                  <a:srgbClr val="953735"/>
                </a:solidFill>
              </a:rPr>
              <a:t> ton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5715000" y="6096000"/>
            <a:ext cx="2895600" cy="630942"/>
          </a:xfrm>
          <a:prstGeom prst="rect">
            <a:avLst/>
          </a:prstGeom>
          <a:solidFill>
            <a:schemeClr val="accent2">
              <a:lumMod val="20000"/>
              <a:lumOff val="80000"/>
              <a:alpha val="59999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solidFill>
                  <a:srgbClr val="0000FF"/>
                </a:solidFill>
              </a:rPr>
              <a:t>Divača</a:t>
            </a:r>
            <a:r>
              <a:rPr lang="en-GB" sz="1400" b="1" dirty="0" smtClean="0">
                <a:solidFill>
                  <a:srgbClr val="0000FF"/>
                </a:solidFill>
              </a:rPr>
              <a:t> - </a:t>
            </a:r>
            <a:r>
              <a:rPr lang="en-GB" sz="1400" b="1" dirty="0" err="1" smtClean="0">
                <a:solidFill>
                  <a:srgbClr val="0000FF"/>
                </a:solidFill>
              </a:rPr>
              <a:t>Koper</a:t>
            </a:r>
            <a:r>
              <a:rPr lang="en-GB" sz="1400" b="1" dirty="0" smtClean="0">
                <a:solidFill>
                  <a:srgbClr val="0000FF"/>
                </a:solidFill>
              </a:rPr>
              <a:t> 2013: 11 </a:t>
            </a:r>
            <a:r>
              <a:rPr lang="en-GB" sz="1400" b="1" dirty="0" err="1" smtClean="0">
                <a:solidFill>
                  <a:srgbClr val="0000FF"/>
                </a:solidFill>
              </a:rPr>
              <a:t>mio</a:t>
            </a:r>
            <a:r>
              <a:rPr lang="en-GB" sz="1400" b="1" dirty="0" smtClean="0">
                <a:solidFill>
                  <a:srgbClr val="0000FF"/>
                </a:solidFill>
              </a:rPr>
              <a:t> ton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0000FF"/>
                </a:solidFill>
              </a:rPr>
              <a:t>	 </a:t>
            </a:r>
            <a:r>
              <a:rPr lang="en-GB" sz="1400" b="1" dirty="0" smtClean="0">
                <a:solidFill>
                  <a:srgbClr val="0000FF"/>
                </a:solidFill>
              </a:rPr>
              <a:t>       2025: 18 </a:t>
            </a:r>
            <a:r>
              <a:rPr lang="en-GB" sz="1400" b="1" dirty="0" err="1" smtClean="0">
                <a:solidFill>
                  <a:srgbClr val="0000FF"/>
                </a:solidFill>
              </a:rPr>
              <a:t>mio</a:t>
            </a:r>
            <a:r>
              <a:rPr lang="en-GB" sz="1400" b="1" dirty="0" smtClean="0">
                <a:solidFill>
                  <a:srgbClr val="0000FF"/>
                </a:solidFill>
              </a:rPr>
              <a:t> ton</a:t>
            </a: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4572000" y="5903893"/>
            <a:ext cx="1066800" cy="954107"/>
          </a:xfrm>
          <a:prstGeom prst="rect">
            <a:avLst/>
          </a:prstGeom>
          <a:solidFill>
            <a:schemeClr val="accent2">
              <a:lumMod val="20000"/>
              <a:lumOff val="80000"/>
              <a:alpha val="59999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800000"/>
                </a:solidFill>
              </a:rPr>
              <a:t>10.5 </a:t>
            </a:r>
            <a:r>
              <a:rPr lang="en-GB" sz="1400" b="1" dirty="0" err="1" smtClean="0">
                <a:solidFill>
                  <a:srgbClr val="800000"/>
                </a:solidFill>
              </a:rPr>
              <a:t>mlr</a:t>
            </a:r>
            <a:r>
              <a:rPr lang="en-GB" sz="1400" b="1" dirty="0" smtClean="0">
                <a:solidFill>
                  <a:srgbClr val="800000"/>
                </a:solidFill>
              </a:rPr>
              <a:t> €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 dirty="0" smtClean="0"/>
              <a:t>vs.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0000FF"/>
                </a:solidFill>
              </a:rPr>
              <a:t>1.3 </a:t>
            </a:r>
            <a:r>
              <a:rPr lang="en-GB" sz="1400" b="1" dirty="0" err="1" smtClean="0">
                <a:solidFill>
                  <a:srgbClr val="0000FF"/>
                </a:solidFill>
              </a:rPr>
              <a:t>mlr</a:t>
            </a:r>
            <a:r>
              <a:rPr lang="en-GB" sz="1400" b="1" dirty="0" smtClean="0">
                <a:solidFill>
                  <a:srgbClr val="0000FF"/>
                </a:solidFill>
              </a:rPr>
              <a:t> €</a:t>
            </a: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 flipH="1">
            <a:off x="5562600" y="6629400"/>
            <a:ext cx="1371600" cy="76200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V="1">
            <a:off x="3962400" y="6172200"/>
            <a:ext cx="685800" cy="381000"/>
          </a:xfrm>
          <a:prstGeom prst="line">
            <a:avLst/>
          </a:prstGeom>
          <a:noFill/>
          <a:ln w="28575" cmpd="sng">
            <a:solidFill>
              <a:srgbClr val="8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186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/>
          <p:cNvSpPr>
            <a:spLocks noGrp="1"/>
          </p:cNvSpPr>
          <p:nvPr>
            <p:ph type="title"/>
          </p:nvPr>
        </p:nvSpPr>
        <p:spPr>
          <a:xfrm>
            <a:off x="433500" y="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Makroekonomski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učinki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vlaganj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v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javno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infrastrukturo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do 2035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1371600" y="5562600"/>
            <a:ext cx="7253808" cy="698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Op.: </a:t>
            </a:r>
            <a:r>
              <a:rPr lang="en-US" sz="1200" dirty="0" err="1" smtClean="0">
                <a:latin typeface="Calibri" charset="0"/>
                <a:ea typeface="ＭＳ Ｐゴシック" charset="0"/>
                <a:cs typeface="ＭＳ Ｐゴシック" charset="0"/>
              </a:rPr>
              <a:t>Ocene</a:t>
            </a:r>
            <a:r>
              <a:rPr 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latin typeface="Calibri" charset="0"/>
                <a:ea typeface="ＭＳ Ｐゴシック" charset="0"/>
                <a:cs typeface="ＭＳ Ｐゴシック" charset="0"/>
              </a:rPr>
              <a:t>z I-O </a:t>
            </a:r>
            <a:r>
              <a:rPr lang="en-US" sz="1200" dirty="0" err="1" smtClean="0">
                <a:latin typeface="Calibri" charset="0"/>
                <a:ea typeface="ＭＳ Ｐゴシック" charset="0"/>
                <a:cs typeface="ＭＳ Ｐゴシック" charset="0"/>
              </a:rPr>
              <a:t>modelom</a:t>
            </a:r>
            <a:endParaRPr lang="en-US" sz="12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12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Vir</a:t>
            </a:r>
            <a:r>
              <a:rPr lang="en-US" sz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Vloga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pomen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prometne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infrastrukture</a:t>
            </a:r>
            <a:r>
              <a:rPr lang="en-US" sz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2014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04814"/>
              </p:ext>
            </p:extLst>
          </p:nvPr>
        </p:nvGraphicFramePr>
        <p:xfrm>
          <a:off x="1447800" y="1600200"/>
          <a:ext cx="6553200" cy="3962400"/>
        </p:xfrm>
        <a:graphic>
          <a:graphicData uri="http://schemas.openxmlformats.org/drawingml/2006/table">
            <a:tbl>
              <a:tblPr/>
              <a:tblGrid>
                <a:gridCol w="2590800"/>
                <a:gridCol w="1116236"/>
                <a:gridCol w="1423082"/>
                <a:gridCol w="1423082"/>
              </a:tblGrid>
              <a:tr h="896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Vrednost investicije (mio EUR)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Učinek na dodano vrednost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Učinek na delovna mesta**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Drugi tir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47,075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06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BDP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Skupaj želez.infrastruktura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9,769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240,083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06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BDP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Luka Koper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2,164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53,195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06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BDP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Logistični centri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14,123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06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BDP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Skupaj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12,508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06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524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9965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/>
          <p:cNvSpPr>
            <a:spLocks noGrp="1"/>
          </p:cNvSpPr>
          <p:nvPr>
            <p:ph type="title"/>
          </p:nvPr>
        </p:nvSpPr>
        <p:spPr>
          <a:xfrm>
            <a:off x="4335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Makroekonomski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učinki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vlaganj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v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javno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infrastrukturo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(do 2040;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mlr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€)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669777"/>
              </p:ext>
            </p:extLst>
          </p:nvPr>
        </p:nvGraphicFramePr>
        <p:xfrm>
          <a:off x="609600" y="685800"/>
          <a:ext cx="7975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486400" y="5181600"/>
            <a:ext cx="2895600" cy="954107"/>
          </a:xfrm>
          <a:prstGeom prst="rect">
            <a:avLst/>
          </a:prstGeom>
          <a:solidFill>
            <a:schemeClr val="accent1">
              <a:lumMod val="20000"/>
              <a:lumOff val="80000"/>
              <a:alpha val="59999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solidFill>
                  <a:srgbClr val="0000FF"/>
                </a:solidFill>
              </a:rPr>
              <a:t>Neto</a:t>
            </a:r>
            <a:r>
              <a:rPr lang="en-GB" sz="1400" b="1" dirty="0" smtClean="0">
                <a:solidFill>
                  <a:srgbClr val="0000FF"/>
                </a:solidFill>
              </a:rPr>
              <a:t> </a:t>
            </a:r>
            <a:r>
              <a:rPr lang="en-GB" sz="1400" b="1" dirty="0" err="1" smtClean="0">
                <a:solidFill>
                  <a:srgbClr val="0000FF"/>
                </a:solidFill>
              </a:rPr>
              <a:t>učinek</a:t>
            </a:r>
            <a:r>
              <a:rPr lang="en-GB" sz="1400" b="1" dirty="0" smtClean="0">
                <a:solidFill>
                  <a:srgbClr val="0000FF"/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0000FF"/>
                </a:solidFill>
              </a:rPr>
              <a:t>	</a:t>
            </a:r>
            <a:r>
              <a:rPr lang="en-GB" sz="1400" b="1" dirty="0" smtClean="0">
                <a:solidFill>
                  <a:srgbClr val="0000FF"/>
                </a:solidFill>
              </a:rPr>
              <a:t>12.9 </a:t>
            </a:r>
            <a:r>
              <a:rPr lang="en-GB" sz="1400" b="1" dirty="0" err="1" smtClean="0">
                <a:solidFill>
                  <a:srgbClr val="0000FF"/>
                </a:solidFill>
              </a:rPr>
              <a:t>mlr</a:t>
            </a:r>
            <a:r>
              <a:rPr lang="en-GB" sz="1400" b="1" dirty="0" smtClean="0">
                <a:solidFill>
                  <a:srgbClr val="0000FF"/>
                </a:solidFill>
              </a:rPr>
              <a:t> €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0000FF"/>
                </a:solidFill>
              </a:rPr>
              <a:t>	9,000 </a:t>
            </a:r>
            <a:r>
              <a:rPr lang="en-GB" sz="1400" b="1" dirty="0" err="1" smtClean="0">
                <a:solidFill>
                  <a:srgbClr val="0000FF"/>
                </a:solidFill>
              </a:rPr>
              <a:t>delovnih</a:t>
            </a:r>
            <a:r>
              <a:rPr lang="en-GB" sz="1400" b="1" dirty="0" smtClean="0">
                <a:solidFill>
                  <a:srgbClr val="0000FF"/>
                </a:solidFill>
              </a:rPr>
              <a:t> </a:t>
            </a:r>
            <a:r>
              <a:rPr lang="en-GB" sz="1400" b="1" dirty="0" err="1" smtClean="0">
                <a:solidFill>
                  <a:srgbClr val="0000FF"/>
                </a:solidFill>
              </a:rPr>
              <a:t>mest</a:t>
            </a:r>
            <a:endParaRPr lang="en-GB" sz="1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147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/>
          <p:cNvSpPr>
            <a:spLocks noGrp="1"/>
          </p:cNvSpPr>
          <p:nvPr>
            <p:ph type="title"/>
          </p:nvPr>
        </p:nvSpPr>
        <p:spPr>
          <a:xfrm>
            <a:off x="4335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Učinki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vlaganj</a:t>
            </a:r>
            <a:endParaRPr lang="en-US" sz="32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9"/>
          <p:cNvSpPr>
            <a:spLocks noGrp="1"/>
          </p:cNvSpPr>
          <p:nvPr>
            <p:ph idx="1"/>
          </p:nvPr>
        </p:nvSpPr>
        <p:spPr>
          <a:xfrm>
            <a:off x="1371600" y="1143000"/>
            <a:ext cx="7253808" cy="2133600"/>
          </a:xfrm>
        </p:spPr>
        <p:txBody>
          <a:bodyPr>
            <a:noAutofit/>
          </a:bodyPr>
          <a:lstStyle/>
          <a:p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Multiplikator</a:t>
            </a:r>
            <a:endParaRPr lang="en-US" sz="26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Slovenija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 1.9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IMF: 3-4</a:t>
            </a:r>
          </a:p>
        </p:txBody>
      </p:sp>
    </p:spTree>
    <p:extLst>
      <p:ext uri="{BB962C8B-B14F-4D97-AF65-F5344CB8AC3E}">
        <p14:creationId xmlns:p14="http://schemas.microsoft.com/office/powerpoint/2010/main" val="650152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636000" cy="8636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/>
              <a:t>Multiplikator</a:t>
            </a:r>
            <a:r>
              <a:rPr lang="en-GB" dirty="0"/>
              <a:t> in </a:t>
            </a:r>
            <a:r>
              <a:rPr lang="en-GB" dirty="0" err="1"/>
              <a:t>javne</a:t>
            </a:r>
            <a:r>
              <a:rPr lang="en-GB" dirty="0"/>
              <a:t> </a:t>
            </a:r>
            <a:r>
              <a:rPr lang="en-GB" dirty="0" err="1"/>
              <a:t>investicije</a:t>
            </a:r>
            <a:r>
              <a:rPr lang="en-GB" dirty="0"/>
              <a:t> v </a:t>
            </a:r>
            <a:r>
              <a:rPr lang="en-GB" dirty="0" err="1"/>
              <a:t>infrastrukturo</a:t>
            </a:r>
            <a:endParaRPr lang="en-GB" dirty="0"/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452438" y="1225550"/>
            <a:ext cx="84375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2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Učinek na BDP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863600" y="6413500"/>
            <a:ext cx="4114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ACCBF9">
                  <a:lumMod val="50000"/>
                </a:srgbClr>
              </a:buClr>
              <a:buSzPct val="100000"/>
              <a:defRPr/>
            </a:pPr>
            <a:r>
              <a:rPr lang="en-GB" sz="1600" kern="0" dirty="0" err="1">
                <a:solidFill>
                  <a:srgbClr val="242852"/>
                </a:solidFill>
                <a:latin typeface="Arial" charset="0"/>
                <a:ea typeface="ＭＳ Ｐゴシック" charset="0"/>
                <a:cs typeface="ＭＳ Ｐゴシック" charset="0"/>
              </a:rPr>
              <a:t>Abiad</a:t>
            </a:r>
            <a:r>
              <a:rPr lang="en-GB" sz="1600" kern="0" dirty="0">
                <a:solidFill>
                  <a:srgbClr val="242852"/>
                </a:solidFill>
                <a:latin typeface="Arial" charset="0"/>
                <a:ea typeface="ＭＳ Ｐゴシック" charset="0"/>
                <a:cs typeface="ＭＳ Ｐゴシック" charset="0"/>
              </a:rPr>
              <a:t> et al (IMF, 2014)</a:t>
            </a:r>
            <a:endParaRPr lang="en-GB" sz="2800" kern="0" dirty="0">
              <a:solidFill>
                <a:srgbClr val="242852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00356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4F81B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557838" y="5268913"/>
            <a:ext cx="2214562" cy="84613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smtClean="0">
                <a:solidFill>
                  <a:srgbClr val="242852"/>
                </a:solidFill>
                <a:latin typeface="Calibri" charset="0"/>
              </a:rPr>
              <a:t>Kumulativni multiplikator v času visoke rasti: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 smtClean="0">
                <a:solidFill>
                  <a:srgbClr val="242852"/>
                </a:solidFill>
                <a:latin typeface="Calibri" charset="0"/>
              </a:rPr>
              <a:t>t=4: ≈ </a:t>
            </a:r>
            <a:r>
              <a:rPr lang="en-GB" sz="1400" b="1" smtClean="0">
                <a:solidFill>
                  <a:srgbClr val="242852"/>
                </a:solidFill>
                <a:latin typeface="Calibri" charset="0"/>
              </a:rPr>
              <a:t>0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735138" y="5224463"/>
            <a:ext cx="2214562" cy="116998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smtClean="0">
                <a:solidFill>
                  <a:srgbClr val="242852"/>
                </a:solidFill>
                <a:latin typeface="Calibri" charset="0"/>
              </a:rPr>
              <a:t>Kumulativni multiplikator v času nizke rasti: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 smtClean="0">
                <a:solidFill>
                  <a:srgbClr val="242852"/>
                </a:solidFill>
                <a:latin typeface="Calibri" charset="0"/>
              </a:rPr>
              <a:t>t=1: </a:t>
            </a:r>
            <a:r>
              <a:rPr lang="en-GB" sz="1400" b="1" smtClean="0">
                <a:solidFill>
                  <a:srgbClr val="242852"/>
                </a:solidFill>
                <a:latin typeface="Calibri" charset="0"/>
              </a:rPr>
              <a:t>1.5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 smtClean="0">
                <a:solidFill>
                  <a:srgbClr val="242852"/>
                </a:solidFill>
                <a:latin typeface="Calibri" charset="0"/>
              </a:rPr>
              <a:t>t=4:</a:t>
            </a:r>
            <a:r>
              <a:rPr lang="en-GB" sz="1400" b="1" smtClean="0">
                <a:solidFill>
                  <a:srgbClr val="242852"/>
                </a:solidFill>
                <a:latin typeface="Calibri" charset="0"/>
              </a:rPr>
              <a:t>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892300"/>
            <a:ext cx="69723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3283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636000" cy="8636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/>
              <a:t>Multiplikator</a:t>
            </a:r>
            <a:r>
              <a:rPr lang="en-GB" dirty="0"/>
              <a:t> in </a:t>
            </a:r>
            <a:r>
              <a:rPr lang="en-GB" dirty="0" err="1"/>
              <a:t>javne</a:t>
            </a:r>
            <a:r>
              <a:rPr lang="en-GB" dirty="0"/>
              <a:t> </a:t>
            </a:r>
            <a:r>
              <a:rPr lang="en-GB" dirty="0" err="1"/>
              <a:t>investicije</a:t>
            </a:r>
            <a:r>
              <a:rPr lang="en-GB" dirty="0"/>
              <a:t> v </a:t>
            </a:r>
            <a:r>
              <a:rPr lang="en-GB" dirty="0" err="1"/>
              <a:t>infrastrukturo</a:t>
            </a:r>
            <a:endParaRPr lang="en-GB" dirty="0"/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452438" y="1225550"/>
            <a:ext cx="84375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2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Učinek na dolg/BDP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863600" y="6413500"/>
            <a:ext cx="4114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ACCBF9">
                  <a:lumMod val="50000"/>
                </a:srgbClr>
              </a:buClr>
              <a:buSzPct val="100000"/>
              <a:defRPr/>
            </a:pPr>
            <a:r>
              <a:rPr lang="en-GB" sz="1600" kern="0" dirty="0" err="1">
                <a:solidFill>
                  <a:srgbClr val="242852"/>
                </a:solidFill>
                <a:latin typeface="Arial" charset="0"/>
                <a:ea typeface="ＭＳ Ｐゴシック" charset="0"/>
                <a:cs typeface="ＭＳ Ｐゴシック" charset="0"/>
              </a:rPr>
              <a:t>Abiad</a:t>
            </a:r>
            <a:r>
              <a:rPr lang="en-GB" sz="1600" kern="0" dirty="0">
                <a:solidFill>
                  <a:srgbClr val="242852"/>
                </a:solidFill>
                <a:latin typeface="Arial" charset="0"/>
                <a:ea typeface="ＭＳ Ｐゴシック" charset="0"/>
                <a:cs typeface="ＭＳ Ｐゴシック" charset="0"/>
              </a:rPr>
              <a:t> et al (IMF, 2014)</a:t>
            </a:r>
            <a:endParaRPr lang="en-GB" sz="2800" kern="0" dirty="0">
              <a:solidFill>
                <a:srgbClr val="242852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04452" name="Line 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4F81B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227638" y="5395913"/>
            <a:ext cx="2214562" cy="84613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smtClean="0">
                <a:solidFill>
                  <a:srgbClr val="242852"/>
                </a:solidFill>
                <a:latin typeface="Calibri" charset="0"/>
              </a:rPr>
              <a:t>Kumulativni multiplikator v času visoke rasti: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 smtClean="0">
                <a:solidFill>
                  <a:srgbClr val="242852"/>
                </a:solidFill>
                <a:latin typeface="Calibri" charset="0"/>
              </a:rPr>
              <a:t>t=4: </a:t>
            </a:r>
            <a:r>
              <a:rPr lang="en-GB" sz="1400" b="1" smtClean="0">
                <a:solidFill>
                  <a:srgbClr val="242852"/>
                </a:solidFill>
                <a:latin typeface="Calibri" charset="0"/>
              </a:rPr>
              <a:t>2.3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608138" y="5237163"/>
            <a:ext cx="2214562" cy="116998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smtClean="0">
                <a:solidFill>
                  <a:srgbClr val="242852"/>
                </a:solidFill>
                <a:latin typeface="Calibri" charset="0"/>
              </a:rPr>
              <a:t>Kumulativni multiplikator v času nizke rasti: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 smtClean="0">
                <a:solidFill>
                  <a:srgbClr val="242852"/>
                </a:solidFill>
                <a:latin typeface="Calibri" charset="0"/>
              </a:rPr>
              <a:t>t=1: </a:t>
            </a:r>
            <a:r>
              <a:rPr lang="en-GB" sz="1400" b="1" smtClean="0">
                <a:solidFill>
                  <a:srgbClr val="242852"/>
                </a:solidFill>
                <a:latin typeface="Calibri" charset="0"/>
              </a:rPr>
              <a:t>-</a:t>
            </a:r>
            <a:r>
              <a:rPr lang="en-GB" sz="1400" smtClean="0">
                <a:solidFill>
                  <a:srgbClr val="242852"/>
                </a:solidFill>
                <a:latin typeface="Calibri" charset="0"/>
              </a:rPr>
              <a:t> </a:t>
            </a:r>
            <a:r>
              <a:rPr lang="en-GB" sz="1400" b="1" smtClean="0">
                <a:solidFill>
                  <a:srgbClr val="242852"/>
                </a:solidFill>
                <a:latin typeface="Calibri" charset="0"/>
              </a:rPr>
              <a:t>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 smtClean="0">
                <a:solidFill>
                  <a:srgbClr val="242852"/>
                </a:solidFill>
                <a:latin typeface="Calibri" charset="0"/>
              </a:rPr>
              <a:t>t=4:</a:t>
            </a:r>
            <a:r>
              <a:rPr lang="en-GB" sz="1400" b="1" smtClean="0">
                <a:solidFill>
                  <a:srgbClr val="242852"/>
                </a:solidFill>
                <a:latin typeface="Calibri" charset="0"/>
              </a:rPr>
              <a:t> - 8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54200"/>
            <a:ext cx="69342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9582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/>
          <p:cNvSpPr>
            <a:spLocks noGrp="1"/>
          </p:cNvSpPr>
          <p:nvPr>
            <p:ph type="title"/>
          </p:nvPr>
        </p:nvSpPr>
        <p:spPr>
          <a:xfrm>
            <a:off x="4335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Viri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financiranja</a:t>
            </a:r>
            <a:endParaRPr lang="en-US" sz="32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9"/>
          <p:cNvSpPr>
            <a:spLocks noGrp="1"/>
          </p:cNvSpPr>
          <p:nvPr>
            <p:ph idx="1"/>
          </p:nvPr>
        </p:nvSpPr>
        <p:spPr>
          <a:xfrm>
            <a:off x="869168" y="1340768"/>
            <a:ext cx="7787208" cy="4920208"/>
          </a:xfrm>
        </p:spPr>
        <p:txBody>
          <a:bodyPr>
            <a:noAutofit/>
          </a:bodyPr>
          <a:lstStyle/>
          <a:p>
            <a:pPr marL="274320" lvl="1"/>
            <a:r>
              <a:rPr lang="en-US" sz="28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Načeloma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hr-HR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azmerje 20 : 60 : 20     (EU, država, zasebni K)</a:t>
            </a:r>
          </a:p>
          <a:p>
            <a:r>
              <a:rPr lang="hr-HR" sz="2600" u="sng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EU sredstva</a:t>
            </a:r>
            <a:r>
              <a:rPr lang="hr-HR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2014-2020:</a:t>
            </a:r>
          </a:p>
          <a:p>
            <a:pPr lvl="1"/>
            <a:r>
              <a:rPr lang="hr-HR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420 </a:t>
            </a:r>
            <a:r>
              <a:rPr lang="hr-HR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mio €</a:t>
            </a:r>
          </a:p>
          <a:p>
            <a:r>
              <a:rPr lang="hr-HR" sz="2600" u="sng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EU predlogi</a:t>
            </a:r>
          </a:p>
          <a:p>
            <a:pPr lvl="1"/>
            <a:r>
              <a:rPr lang="hr-HR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Juncker: 321 mlr. €</a:t>
            </a:r>
          </a:p>
          <a:p>
            <a:pPr lvl="1"/>
            <a:r>
              <a:rPr lang="sl-SI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Vprašljivost načrta: zasebni kapital ???</a:t>
            </a: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2"/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109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http://inea.ec.europa.eu/images/maps/priority_projects/pp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609268" cy="376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990600"/>
            <a:ext cx="418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b="0" dirty="0" smtClean="0"/>
              <a:t>Štiri morske avtoceste Azija – Evropa...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90600"/>
            <a:ext cx="3887972" cy="441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5562600"/>
            <a:ext cx="384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l-SI" b="0" dirty="0" smtClean="0"/>
              <a:t>...in gradnja obvoza okrog Slovenije</a:t>
            </a:r>
          </a:p>
          <a:p>
            <a:pPr algn="l"/>
            <a:r>
              <a:rPr lang="sl-SI" dirty="0" smtClean="0"/>
              <a:t>   (BA koridor)</a:t>
            </a:r>
            <a:endParaRPr lang="sl-SI" b="0" dirty="0" smtClean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335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Globalni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transportni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tokovi</a:t>
            </a:r>
            <a:endParaRPr lang="en-US" sz="32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 rot="19898337">
            <a:off x="1998620" y="3313838"/>
            <a:ext cx="1205698" cy="808406"/>
          </a:xfrm>
          <a:prstGeom prst="ellipse">
            <a:avLst/>
          </a:prstGeom>
          <a:noFill/>
          <a:ln w="28575" cap="flat" cmpd="sng" algn="ctr">
            <a:solidFill>
              <a:srgbClr val="B70E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364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/>
          <p:cNvSpPr>
            <a:spLocks noGrp="1"/>
          </p:cNvSpPr>
          <p:nvPr>
            <p:ph type="title"/>
          </p:nvPr>
        </p:nvSpPr>
        <p:spPr>
          <a:xfrm>
            <a:off x="4335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Domači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viri</a:t>
            </a:r>
            <a:endParaRPr lang="en-US" sz="32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9"/>
          <p:cNvSpPr>
            <a:spLocks noGrp="1"/>
          </p:cNvSpPr>
          <p:nvPr>
            <p:ph idx="1"/>
          </p:nvPr>
        </p:nvSpPr>
        <p:spPr>
          <a:xfrm>
            <a:off x="762000" y="1143000"/>
            <a:ext cx="7787208" cy="4920208"/>
          </a:xfrm>
        </p:spPr>
        <p:txBody>
          <a:bodyPr>
            <a:noAutofit/>
          </a:bodyPr>
          <a:lstStyle/>
          <a:p>
            <a:r>
              <a:rPr lang="en-US" sz="2600" u="sng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Država</a:t>
            </a:r>
            <a:endParaRPr lang="en-US" sz="2600" u="sng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Prerazporeditve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v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proračunu</a:t>
            </a:r>
            <a:endParaRPr lang="en-US" sz="24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Bencinski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cent (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za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vzdrževanje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Povečanje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cestnin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za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tovorni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promet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podvojitev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Infrastrukturne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obveznice</a:t>
            </a:r>
            <a:endParaRPr lang="en-US" sz="24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6 – 8 </a:t>
            </a:r>
            <a:r>
              <a:rPr lang="hr-HR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mlr. €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Ročnost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20 – 25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let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Org.oblika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 SŽ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Infrastruktura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ali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“Novi DARS”?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8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600" u="sng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Zasebni</a:t>
            </a:r>
            <a:r>
              <a:rPr lang="en-US" sz="2600" u="sng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u="sng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sektor</a:t>
            </a:r>
            <a:endParaRPr lang="en-US" sz="2600" u="sng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Luka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Koper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logisti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Aerodrom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PPP, BOT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Bančni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krediti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(EIB)</a:t>
            </a:r>
          </a:p>
        </p:txBody>
      </p:sp>
    </p:spTree>
    <p:extLst>
      <p:ext uri="{BB962C8B-B14F-4D97-AF65-F5344CB8AC3E}">
        <p14:creationId xmlns:p14="http://schemas.microsoft.com/office/powerpoint/2010/main" val="42408069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Hvala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za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pozornost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!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368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/>
          <p:cNvSpPr>
            <a:spLocks noGrp="1"/>
          </p:cNvSpPr>
          <p:nvPr>
            <p:ph type="title"/>
          </p:nvPr>
        </p:nvSpPr>
        <p:spPr>
          <a:xfrm>
            <a:off x="4335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Nas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mora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obvoz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okrog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Slovenije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skrbeti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  <a:endParaRPr lang="en-US" sz="32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9"/>
          <p:cNvSpPr>
            <a:spLocks noGrp="1"/>
          </p:cNvSpPr>
          <p:nvPr>
            <p:ph idx="1"/>
          </p:nvPr>
        </p:nvSpPr>
        <p:spPr>
          <a:xfrm>
            <a:off x="914400" y="990600"/>
            <a:ext cx="7787208" cy="5257800"/>
          </a:xfrm>
        </p:spPr>
        <p:txBody>
          <a:bodyPr>
            <a:noAutofit/>
          </a:bodyPr>
          <a:lstStyle/>
          <a:p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Vprašanje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ni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“Ali”,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temveč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Zakaj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nas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mora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skrbeti</a:t>
            </a:r>
            <a:endParaRPr lang="en-US" sz="26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6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A: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Delna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preusmeritev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tovora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ceste</a:t>
            </a:r>
            <a:endParaRPr lang="en-US" sz="26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rgbClr val="4F81BD"/>
              </a:buClr>
            </a:pP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Negativni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družbeni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stroški</a:t>
            </a:r>
            <a:endParaRPr lang="en-US" sz="24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2">
              <a:buClr>
                <a:srgbClr val="4F81BD"/>
              </a:buClr>
            </a:pPr>
            <a:r>
              <a:rPr lang="en-US" sz="18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Okolje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poraba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energije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varnost</a:t>
            </a:r>
            <a:endParaRPr lang="en-US" sz="18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B: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Preusmeritev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tovora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sosednji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koridor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(BA)</a:t>
            </a:r>
          </a:p>
          <a:p>
            <a:pPr lvl="1"/>
            <a:r>
              <a:rPr lang="en-US" sz="24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Narodnogospodarska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škoda</a:t>
            </a: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Izguba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prihodkov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logistov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(Luka, SŽ, + 300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podjetij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Nerazvoj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sodobne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logistične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dejavnosti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(MMLC)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Negativni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posredni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vpliv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razvoj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gospodarstva</a:t>
            </a: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Izgubljeni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makroekonomski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učinki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zaradi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negradnje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JŽI</a:t>
            </a:r>
          </a:p>
        </p:txBody>
      </p:sp>
    </p:spTree>
    <p:extLst>
      <p:ext uri="{BB962C8B-B14F-4D97-AF65-F5344CB8AC3E}">
        <p14:creationId xmlns:p14="http://schemas.microsoft.com/office/powerpoint/2010/main" val="18881531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latin typeface="Calibri"/>
                <a:cs typeface="Calibri"/>
              </a:rPr>
              <a:t>Stanje železniške infrastrukture - </a:t>
            </a:r>
            <a:r>
              <a:rPr lang="en-US" sz="3200" b="1" dirty="0" err="1" smtClean="0">
                <a:latin typeface="Calibri"/>
                <a:cs typeface="Calibri"/>
              </a:rPr>
              <a:t>Ozka</a:t>
            </a:r>
            <a:r>
              <a:rPr lang="en-US" sz="3200" b="1" dirty="0" smtClean="0">
                <a:latin typeface="Calibri"/>
                <a:cs typeface="Calibri"/>
              </a:rPr>
              <a:t> </a:t>
            </a:r>
            <a:r>
              <a:rPr lang="en-US" sz="3200" b="1" dirty="0" err="1" smtClean="0">
                <a:latin typeface="Calibri"/>
                <a:cs typeface="Calibri"/>
              </a:rPr>
              <a:t>grla</a:t>
            </a:r>
            <a:endParaRPr lang="en-US" sz="3200" b="1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1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33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227912" cy="684312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 smtClean="0">
                <a:latin typeface="Arial" charset="0"/>
              </a:rPr>
              <a:t>Izkoriščenost zmogljivosti: 2030</a:t>
            </a:r>
            <a:endParaRPr lang="sl-SI" sz="3200" b="1" dirty="0">
              <a:latin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452048" cy="720080"/>
          </a:xfrm>
        </p:spPr>
        <p:txBody>
          <a:bodyPr/>
          <a:lstStyle/>
          <a:p>
            <a:pPr>
              <a:buFontTx/>
              <a:buChar char="•"/>
            </a:pPr>
            <a:r>
              <a:rPr lang="sl-SI" sz="1800" dirty="0" smtClean="0">
                <a:latin typeface="Arial" charset="0"/>
              </a:rPr>
              <a:t>V. in X. koridor skozi Slovenijo sta časovno &amp; energetsko še ugodnejša</a:t>
            </a:r>
          </a:p>
          <a:p>
            <a:pPr>
              <a:buFontTx/>
              <a:buChar char="•"/>
            </a:pPr>
            <a:r>
              <a:rPr lang="sl-SI" sz="1800" dirty="0" smtClean="0">
                <a:latin typeface="Arial" charset="0"/>
              </a:rPr>
              <a:t>...vendar pa konkurenti gradijo sodobnejše povezave (predvsem BAC)</a:t>
            </a:r>
            <a:endParaRPr lang="sl-SI" sz="18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79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/>
          <p:cNvSpPr>
            <a:spLocks noGrp="1"/>
          </p:cNvSpPr>
          <p:nvPr>
            <p:ph type="title"/>
          </p:nvPr>
        </p:nvSpPr>
        <p:spPr>
          <a:xfrm>
            <a:off x="433500" y="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Glavno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ozko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grlo</a:t>
            </a:r>
            <a: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manjkajoči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 2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tir </a:t>
            </a:r>
            <a:r>
              <a:rPr lang="en-US" sz="28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Koper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 - </a:t>
            </a:r>
            <a:r>
              <a:rPr lang="en-US" sz="28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Divača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191497"/>
              </p:ext>
            </p:extLst>
          </p:nvPr>
        </p:nvGraphicFramePr>
        <p:xfrm>
          <a:off x="304800" y="1371600"/>
          <a:ext cx="68516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2209800"/>
            <a:ext cx="2311377" cy="26159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latin typeface="Calibri"/>
                <a:cs typeface="Calibri"/>
              </a:rPr>
              <a:t>Zmogljivost</a:t>
            </a:r>
            <a:r>
              <a:rPr lang="en-US" sz="1100" b="1" dirty="0">
                <a:latin typeface="Calibri"/>
                <a:cs typeface="Calibri"/>
              </a:rPr>
              <a:t> 1.tira:</a:t>
            </a:r>
            <a:r>
              <a:rPr lang="en-US" sz="1100" b="1" baseline="0" dirty="0">
                <a:latin typeface="Calibri"/>
                <a:cs typeface="Calibri"/>
              </a:rPr>
              <a:t> </a:t>
            </a:r>
            <a:r>
              <a:rPr lang="en-US" sz="1100" b="1" dirty="0" smtClean="0">
                <a:latin typeface="Calibri"/>
                <a:cs typeface="Calibri"/>
              </a:rPr>
              <a:t>14.2 </a:t>
            </a:r>
            <a:r>
              <a:rPr lang="en-US" sz="1100" b="1" dirty="0" err="1">
                <a:latin typeface="Calibri"/>
                <a:cs typeface="Calibri"/>
              </a:rPr>
              <a:t>mio</a:t>
            </a:r>
            <a:r>
              <a:rPr lang="en-US" sz="1100" b="1" dirty="0">
                <a:latin typeface="Calibri"/>
                <a:cs typeface="Calibri"/>
              </a:rPr>
              <a:t> ton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2438400"/>
            <a:ext cx="0" cy="838200"/>
          </a:xfrm>
          <a:prstGeom prst="straightConnector1">
            <a:avLst/>
          </a:prstGeom>
          <a:ln w="28575" cmpd="sng"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2209800"/>
            <a:ext cx="2311377" cy="26159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 smtClean="0">
                <a:latin typeface="Calibri"/>
                <a:cs typeface="Calibri"/>
              </a:rPr>
              <a:t>Točka</a:t>
            </a:r>
            <a:r>
              <a:rPr lang="en-US" sz="1100" b="1" dirty="0" smtClean="0">
                <a:latin typeface="Calibri"/>
                <a:cs typeface="Calibri"/>
              </a:rPr>
              <a:t> </a:t>
            </a:r>
            <a:r>
              <a:rPr lang="en-US" sz="1100" b="1" dirty="0" err="1" smtClean="0">
                <a:latin typeface="Calibri"/>
                <a:cs typeface="Calibri"/>
              </a:rPr>
              <a:t>saturacije</a:t>
            </a:r>
            <a:r>
              <a:rPr lang="en-US" sz="1100" b="1" dirty="0" smtClean="0">
                <a:latin typeface="Calibri"/>
                <a:cs typeface="Calibri"/>
              </a:rPr>
              <a:t>: 2019</a:t>
            </a:r>
            <a:endParaRPr lang="en-US" sz="11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95400" y="2514600"/>
            <a:ext cx="1143000" cy="762000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53000" y="2362200"/>
            <a:ext cx="1731482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A - </a:t>
            </a:r>
            <a:r>
              <a:rPr lang="en-US" sz="1100" b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Dodaten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 </a:t>
            </a:r>
            <a:r>
              <a:rPr lang="en-US" sz="11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tovor</a:t>
            </a:r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 (</a:t>
            </a:r>
            <a:r>
              <a:rPr lang="en-US" sz="11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tujina</a:t>
            </a:r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):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cs typeface="Calibri"/>
            </a:endParaRPr>
          </a:p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-</a:t>
            </a:r>
            <a:r>
              <a:rPr lang="en-US" sz="1100" b="1" baseline="0" dirty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 </a:t>
            </a:r>
            <a:r>
              <a:rPr lang="en-US" sz="1100" b="1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 </a:t>
            </a:r>
            <a:r>
              <a:rPr lang="en-US" sz="1100" b="1" baseline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Ceste</a:t>
            </a:r>
            <a:r>
              <a:rPr lang="en-US" sz="1100" b="1" baseline="0" dirty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,</a:t>
            </a:r>
          </a:p>
          <a:p>
            <a:r>
              <a:rPr lang="en-US" sz="1100" b="1" baseline="0" dirty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- </a:t>
            </a:r>
            <a:r>
              <a:rPr lang="en-US" sz="1100" b="1" baseline="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 </a:t>
            </a:r>
            <a:r>
              <a:rPr lang="en-US" sz="1100" b="1" baseline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Trst</a:t>
            </a:r>
            <a:r>
              <a:rPr lang="en-US" sz="1100" b="1" baseline="0" dirty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, BA </a:t>
            </a:r>
            <a:r>
              <a:rPr lang="en-US" sz="1100" b="1" baseline="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koridor</a:t>
            </a:r>
            <a:endParaRPr lang="en-US" sz="1600" dirty="0">
              <a:solidFill>
                <a:schemeClr val="accent2">
                  <a:lumMod val="75000"/>
                </a:schemeClr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3048000"/>
            <a:ext cx="187647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rgbClr val="953735"/>
                </a:solidFill>
                <a:effectLst/>
                <a:latin typeface="Calibri"/>
                <a:cs typeface="Calibri"/>
              </a:rPr>
              <a:t>B - </a:t>
            </a:r>
            <a:r>
              <a:rPr lang="en-US" sz="1100" b="1" dirty="0" err="1">
                <a:solidFill>
                  <a:srgbClr val="953735"/>
                </a:solidFill>
                <a:effectLst/>
                <a:latin typeface="Calibri"/>
                <a:cs typeface="Calibri"/>
              </a:rPr>
              <a:t>Dodaten</a:t>
            </a:r>
            <a:r>
              <a:rPr lang="en-US" sz="1100" b="1" dirty="0">
                <a:solidFill>
                  <a:srgbClr val="953735"/>
                </a:solidFill>
                <a:effectLst/>
                <a:latin typeface="Calibri"/>
                <a:cs typeface="Calibri"/>
              </a:rPr>
              <a:t> </a:t>
            </a:r>
            <a:r>
              <a:rPr lang="en-US" sz="1100" b="1" dirty="0" err="1">
                <a:solidFill>
                  <a:srgbClr val="953735"/>
                </a:solidFill>
                <a:effectLst/>
                <a:latin typeface="Calibri"/>
                <a:cs typeface="Calibri"/>
              </a:rPr>
              <a:t>tovor</a:t>
            </a:r>
            <a:r>
              <a:rPr lang="en-US" sz="1100" b="1" dirty="0">
                <a:solidFill>
                  <a:srgbClr val="953735"/>
                </a:solidFill>
                <a:effectLst/>
                <a:latin typeface="Calibri"/>
                <a:cs typeface="Calibri"/>
              </a:rPr>
              <a:t> (</a:t>
            </a:r>
            <a:r>
              <a:rPr lang="en-US" sz="1100" b="1" dirty="0" err="1">
                <a:solidFill>
                  <a:srgbClr val="953735"/>
                </a:solidFill>
                <a:effectLst/>
                <a:latin typeface="Calibri"/>
                <a:cs typeface="Calibri"/>
              </a:rPr>
              <a:t>Slovenija</a:t>
            </a:r>
            <a:r>
              <a:rPr lang="en-US" sz="1100" b="1" dirty="0">
                <a:solidFill>
                  <a:srgbClr val="953735"/>
                </a:solidFill>
                <a:effectLst/>
                <a:latin typeface="Calibri"/>
                <a:cs typeface="Calibri"/>
              </a:rPr>
              <a:t>)</a:t>
            </a:r>
            <a:endParaRPr lang="en-US" sz="1600" dirty="0">
              <a:solidFill>
                <a:srgbClr val="953735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1676400"/>
            <a:ext cx="1981200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 smtClean="0">
                <a:solidFill>
                  <a:srgbClr val="953735"/>
                </a:solidFill>
                <a:latin typeface="Calibri"/>
                <a:cs typeface="Calibri"/>
              </a:rPr>
              <a:t>Preusmeritev</a:t>
            </a:r>
            <a:r>
              <a:rPr lang="en-US" sz="1400" b="1" dirty="0" smtClean="0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lang="en-US" sz="1400" b="1" dirty="0" err="1" smtClean="0">
                <a:solidFill>
                  <a:srgbClr val="953735"/>
                </a:solidFill>
                <a:latin typeface="Calibri"/>
                <a:cs typeface="Calibri"/>
              </a:rPr>
              <a:t>tovora</a:t>
            </a:r>
            <a:endParaRPr lang="en-US" sz="1400" b="1" dirty="0">
              <a:solidFill>
                <a:srgbClr val="953735"/>
              </a:solidFill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7239000" y="2895600"/>
            <a:ext cx="1828800" cy="2031325"/>
          </a:xfrm>
          <a:prstGeom prst="rect">
            <a:avLst/>
          </a:prstGeom>
          <a:solidFill>
            <a:schemeClr val="accent6">
              <a:lumMod val="40000"/>
              <a:lumOff val="60000"/>
              <a:alpha val="59999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err="1" smtClean="0">
                <a:solidFill>
                  <a:schemeClr val="tx2"/>
                </a:solidFill>
              </a:rPr>
              <a:t>Izgubljenih</a:t>
            </a:r>
            <a:r>
              <a:rPr lang="en-GB" sz="1400" dirty="0" smtClean="0">
                <a:solidFill>
                  <a:schemeClr val="tx2"/>
                </a:solidFill>
              </a:rPr>
              <a:t> 9-10 </a:t>
            </a:r>
            <a:r>
              <a:rPr lang="en-GB" sz="1400" dirty="0" err="1" smtClean="0">
                <a:solidFill>
                  <a:schemeClr val="tx2"/>
                </a:solidFill>
              </a:rPr>
              <a:t>mio</a:t>
            </a:r>
            <a:r>
              <a:rPr lang="en-GB" sz="1400" dirty="0" smtClean="0">
                <a:solidFill>
                  <a:schemeClr val="tx2"/>
                </a:solidFill>
              </a:rPr>
              <a:t> ton (2040):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dirty="0" err="1" smtClean="0">
                <a:solidFill>
                  <a:schemeClr val="tx2"/>
                </a:solidFill>
              </a:rPr>
              <a:t>Izgubljeni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prihodki</a:t>
            </a:r>
            <a:r>
              <a:rPr lang="en-GB" sz="1400" dirty="0" smtClean="0">
                <a:solidFill>
                  <a:schemeClr val="tx2"/>
                </a:solidFill>
              </a:rPr>
              <a:t> (</a:t>
            </a:r>
            <a:r>
              <a:rPr lang="en-GB" sz="1400" dirty="0" err="1" smtClean="0">
                <a:solidFill>
                  <a:schemeClr val="tx2"/>
                </a:solidFill>
              </a:rPr>
              <a:t>mio</a:t>
            </a:r>
            <a:r>
              <a:rPr lang="en-GB" sz="1400" dirty="0" smtClean="0">
                <a:solidFill>
                  <a:schemeClr val="tx2"/>
                </a:solidFill>
              </a:rPr>
              <a:t> €):</a:t>
            </a:r>
          </a:p>
          <a:p>
            <a:pPr marL="84138" indent="-84138" eaLnBrk="1" hangingPunct="1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2"/>
                </a:solidFill>
              </a:rPr>
              <a:t>LK: 	</a:t>
            </a:r>
            <a:r>
              <a:rPr lang="en-GB" sz="1400" dirty="0" smtClean="0"/>
              <a:t>-</a:t>
            </a:r>
            <a:r>
              <a:rPr lang="en-GB" sz="1400" dirty="0"/>
              <a:t>1,041 </a:t>
            </a:r>
            <a:endParaRPr lang="en-GB" sz="1400" dirty="0" smtClean="0"/>
          </a:p>
          <a:p>
            <a:pPr marL="84138" indent="-84138" eaLnBrk="1" hangingPunct="1">
              <a:spcBef>
                <a:spcPct val="50000"/>
              </a:spcBef>
              <a:buFontTx/>
              <a:buChar char="-"/>
            </a:pPr>
            <a:r>
              <a:rPr lang="en-GB" sz="1400" dirty="0" err="1" smtClean="0">
                <a:solidFill>
                  <a:schemeClr val="tx2"/>
                </a:solidFill>
              </a:rPr>
              <a:t>Prist.dej</a:t>
            </a:r>
            <a:r>
              <a:rPr lang="en-GB" sz="1400" dirty="0" smtClean="0">
                <a:solidFill>
                  <a:schemeClr val="tx2"/>
                </a:solidFill>
              </a:rPr>
              <a:t>.:	   </a:t>
            </a:r>
            <a:r>
              <a:rPr lang="en-GB" sz="1400" dirty="0" smtClean="0"/>
              <a:t>-</a:t>
            </a:r>
            <a:r>
              <a:rPr lang="en-GB" sz="1400" dirty="0"/>
              <a:t>937 </a:t>
            </a:r>
            <a:endParaRPr lang="en-GB" sz="1400" dirty="0" smtClean="0"/>
          </a:p>
          <a:p>
            <a:pPr marL="84138" indent="-84138" eaLnBrk="1" hangingPunct="1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2"/>
                </a:solidFill>
              </a:rPr>
              <a:t>SŽ:	</a:t>
            </a:r>
            <a:r>
              <a:rPr lang="en-GB" sz="1400" dirty="0"/>
              <a:t>-</a:t>
            </a:r>
            <a:r>
              <a:rPr lang="en-GB" sz="1400" dirty="0" smtClean="0"/>
              <a:t>1,267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7391400" y="1447800"/>
            <a:ext cx="1524000" cy="954107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err="1" smtClean="0">
                <a:solidFill>
                  <a:schemeClr val="tx2"/>
                </a:solidFill>
              </a:rPr>
              <a:t>Kam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bo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šel</a:t>
            </a:r>
            <a:r>
              <a:rPr lang="en-GB" sz="1400" dirty="0" smtClean="0">
                <a:solidFill>
                  <a:schemeClr val="tx2"/>
                </a:solidFill>
              </a:rPr>
              <a:t> A ?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chemeClr val="tx2"/>
                </a:solidFill>
              </a:rPr>
              <a:t>- </a:t>
            </a:r>
            <a:r>
              <a:rPr lang="en-GB" sz="1400" dirty="0" err="1" smtClean="0">
                <a:solidFill>
                  <a:schemeClr val="tx2"/>
                </a:solidFill>
              </a:rPr>
              <a:t>Ceste</a:t>
            </a:r>
            <a:r>
              <a:rPr lang="en-GB" sz="1400" dirty="0" smtClean="0">
                <a:solidFill>
                  <a:schemeClr val="tx2"/>
                </a:solidFill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chemeClr val="tx2"/>
                </a:solidFill>
              </a:rPr>
              <a:t>- </a:t>
            </a:r>
            <a:r>
              <a:rPr lang="en-GB" sz="1400" dirty="0" err="1" smtClean="0">
                <a:solidFill>
                  <a:schemeClr val="tx2"/>
                </a:solidFill>
              </a:rPr>
              <a:t>Tujina</a:t>
            </a:r>
            <a:r>
              <a:rPr lang="en-GB" sz="1400" dirty="0" smtClean="0">
                <a:solidFill>
                  <a:schemeClr val="tx2"/>
                </a:solidFill>
              </a:rPr>
              <a:t> ?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6629400" y="2057400"/>
            <a:ext cx="304800" cy="1219200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010400" y="2743200"/>
            <a:ext cx="838200" cy="152400"/>
          </a:xfrm>
          <a:prstGeom prst="straightConnector1">
            <a:avLst/>
          </a:prstGeom>
          <a:ln w="28575" cmpd="sng">
            <a:solidFill>
              <a:srgbClr val="E46C0A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1"/>
          </p:cNvCxnSpPr>
          <p:nvPr/>
        </p:nvCxnSpPr>
        <p:spPr>
          <a:xfrm flipH="1">
            <a:off x="6629400" y="1924854"/>
            <a:ext cx="762000" cy="437346"/>
          </a:xfrm>
          <a:prstGeom prst="straightConnector1">
            <a:avLst/>
          </a:prstGeom>
          <a:ln w="28575" cmpd="sng"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89571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  <p:bldP spid="16" grpId="0"/>
      <p:bldP spid="17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457200" y="152400"/>
            <a:ext cx="8229600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 err="1" smtClean="0">
                <a:latin typeface="Calibri" charset="0"/>
              </a:rPr>
              <a:t>Eksterni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 err="1" smtClean="0">
                <a:latin typeface="Calibri" charset="0"/>
              </a:rPr>
              <a:t>družbeni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 err="1" smtClean="0">
                <a:latin typeface="Calibri" charset="0"/>
              </a:rPr>
              <a:t>stroški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 err="1" smtClean="0">
                <a:latin typeface="Calibri" charset="0"/>
              </a:rPr>
              <a:t>tovornega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 err="1" smtClean="0">
                <a:latin typeface="Calibri" charset="0"/>
              </a:rPr>
              <a:t>prometa</a:t>
            </a:r>
            <a:endParaRPr lang="en-US" sz="2800" b="1" dirty="0">
              <a:latin typeface="Calibri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374524"/>
              </p:ext>
            </p:extLst>
          </p:nvPr>
        </p:nvGraphicFramePr>
        <p:xfrm>
          <a:off x="1828800" y="711200"/>
          <a:ext cx="5407025" cy="61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6629400" y="2895600"/>
            <a:ext cx="2286000" cy="846386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err="1" smtClean="0">
                <a:solidFill>
                  <a:schemeClr val="tx2"/>
                </a:solidFill>
              </a:rPr>
              <a:t>Negativni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učinek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na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okolje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cestnega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prevoza</a:t>
            </a:r>
            <a:r>
              <a:rPr lang="en-GB" sz="1400" dirty="0" smtClean="0">
                <a:solidFill>
                  <a:schemeClr val="tx2"/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953735"/>
                </a:solidFill>
              </a:rPr>
              <a:t>- 5-krat </a:t>
            </a:r>
            <a:r>
              <a:rPr lang="en-GB" sz="1400" b="1" dirty="0" err="1" smtClean="0">
                <a:solidFill>
                  <a:srgbClr val="953735"/>
                </a:solidFill>
              </a:rPr>
              <a:t>večji</a:t>
            </a:r>
            <a:r>
              <a:rPr lang="en-GB" sz="1400" b="1" dirty="0" smtClean="0">
                <a:solidFill>
                  <a:srgbClr val="953735"/>
                </a:solidFill>
              </a:rPr>
              <a:t> od </a:t>
            </a:r>
            <a:r>
              <a:rPr lang="en-GB" sz="1400" b="1" dirty="0" err="1" smtClean="0">
                <a:solidFill>
                  <a:srgbClr val="953735"/>
                </a:solidFill>
              </a:rPr>
              <a:t>železnic</a:t>
            </a:r>
            <a:endParaRPr lang="en-GB" sz="1400" b="1" dirty="0" smtClean="0">
              <a:solidFill>
                <a:srgbClr val="953735"/>
              </a:solidFill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6400800" y="5638800"/>
            <a:ext cx="2590800" cy="1061829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err="1" smtClean="0">
                <a:solidFill>
                  <a:schemeClr val="tx2"/>
                </a:solidFill>
              </a:rPr>
              <a:t>Prihodek</a:t>
            </a:r>
            <a:r>
              <a:rPr lang="en-GB" sz="1400" dirty="0" smtClean="0">
                <a:solidFill>
                  <a:schemeClr val="tx2"/>
                </a:solidFill>
              </a:rPr>
              <a:t> od </a:t>
            </a:r>
            <a:r>
              <a:rPr lang="en-GB" sz="1400" dirty="0" err="1" smtClean="0">
                <a:solidFill>
                  <a:schemeClr val="tx2"/>
                </a:solidFill>
              </a:rPr>
              <a:t>prevoza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b="1" dirty="0" smtClean="0">
                <a:solidFill>
                  <a:srgbClr val="953735"/>
                </a:solidFill>
              </a:rPr>
              <a:t>ne </a:t>
            </a:r>
            <a:r>
              <a:rPr lang="en-GB" sz="1400" b="1" dirty="0" err="1" smtClean="0">
                <a:solidFill>
                  <a:srgbClr val="953735"/>
                </a:solidFill>
              </a:rPr>
              <a:t>pokrije</a:t>
            </a:r>
            <a:endParaRPr lang="en-GB" sz="1400" b="1" dirty="0" smtClean="0">
              <a:solidFill>
                <a:srgbClr val="953735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dirty="0" err="1" smtClean="0">
                <a:solidFill>
                  <a:schemeClr val="tx2"/>
                </a:solidFill>
              </a:rPr>
              <a:t>negativnih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družbenih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stroškov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cestnega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prevoza</a:t>
            </a:r>
            <a:endParaRPr lang="en-GB" sz="1400" dirty="0" smtClean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867400" y="3810000"/>
            <a:ext cx="1066800" cy="1447800"/>
          </a:xfrm>
          <a:prstGeom prst="straightConnector1">
            <a:avLst/>
          </a:prstGeom>
          <a:ln w="28575" cmpd="sng"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76800" y="6172200"/>
            <a:ext cx="1295400" cy="0"/>
          </a:xfrm>
          <a:prstGeom prst="straightConnector1">
            <a:avLst/>
          </a:prstGeom>
          <a:ln w="28575" cmpd="sng"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52400" y="129540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59999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solidFill>
                  <a:srgbClr val="953735"/>
                </a:solidFill>
              </a:rPr>
              <a:t>Če</a:t>
            </a:r>
            <a:r>
              <a:rPr lang="en-GB" sz="1400" b="1" dirty="0" smtClean="0">
                <a:solidFill>
                  <a:srgbClr val="953735"/>
                </a:solidFill>
              </a:rPr>
              <a:t> </a:t>
            </a:r>
            <a:r>
              <a:rPr lang="en-GB" sz="1400" b="1" dirty="0" err="1" smtClean="0">
                <a:solidFill>
                  <a:srgbClr val="953735"/>
                </a:solidFill>
              </a:rPr>
              <a:t>gre</a:t>
            </a:r>
            <a:r>
              <a:rPr lang="en-GB" sz="1400" b="1" dirty="0" smtClean="0">
                <a:solidFill>
                  <a:srgbClr val="953735"/>
                </a:solidFill>
              </a:rPr>
              <a:t> </a:t>
            </a:r>
            <a:r>
              <a:rPr lang="en-GB" sz="1400" b="1" dirty="0" err="1" smtClean="0">
                <a:solidFill>
                  <a:srgbClr val="953735"/>
                </a:solidFill>
              </a:rPr>
              <a:t>tovor</a:t>
            </a:r>
            <a:r>
              <a:rPr lang="en-GB" sz="1400" b="1" dirty="0" smtClean="0">
                <a:solidFill>
                  <a:srgbClr val="953735"/>
                </a:solidFill>
              </a:rPr>
              <a:t> </a:t>
            </a:r>
            <a:r>
              <a:rPr lang="en-GB" sz="1400" b="1" dirty="0" err="1" smtClean="0">
                <a:solidFill>
                  <a:srgbClr val="953735"/>
                </a:solidFill>
              </a:rPr>
              <a:t>na</a:t>
            </a:r>
            <a:r>
              <a:rPr lang="en-GB" sz="1400" b="1" dirty="0" smtClean="0">
                <a:solidFill>
                  <a:srgbClr val="953735"/>
                </a:solidFill>
              </a:rPr>
              <a:t> </a:t>
            </a:r>
            <a:r>
              <a:rPr lang="en-GB" sz="1400" b="1" dirty="0" err="1" smtClean="0">
                <a:solidFill>
                  <a:srgbClr val="953735"/>
                </a:solidFill>
              </a:rPr>
              <a:t>ceste</a:t>
            </a:r>
            <a:r>
              <a:rPr lang="en-GB" sz="1400" b="1" dirty="0" smtClean="0">
                <a:solidFill>
                  <a:srgbClr val="953735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9056708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457200" y="152400"/>
            <a:ext cx="8229600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 err="1" smtClean="0">
                <a:latin typeface="Calibri" charset="0"/>
              </a:rPr>
              <a:t>Če</a:t>
            </a:r>
            <a:r>
              <a:rPr lang="en-US" b="1" dirty="0" smtClean="0">
                <a:latin typeface="Calibri" charset="0"/>
              </a:rPr>
              <a:t> ne </a:t>
            </a:r>
            <a:r>
              <a:rPr lang="en-US" b="1" dirty="0" err="1" smtClean="0">
                <a:latin typeface="Calibri" charset="0"/>
              </a:rPr>
              <a:t>storimo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b="1" dirty="0" err="1" smtClean="0">
                <a:latin typeface="Calibri" charset="0"/>
              </a:rPr>
              <a:t>ničesar</a:t>
            </a:r>
            <a:r>
              <a:rPr lang="en-US" b="1" dirty="0" smtClean="0">
                <a:latin typeface="Calibri" charset="0"/>
              </a:rPr>
              <a:t> …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76200" y="3429000"/>
            <a:ext cx="1219200" cy="846386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err="1" smtClean="0">
                <a:solidFill>
                  <a:schemeClr val="tx2"/>
                </a:solidFill>
              </a:rPr>
              <a:t>Negativni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ekst</a:t>
            </a:r>
            <a:r>
              <a:rPr lang="en-GB" sz="1400" dirty="0" smtClean="0">
                <a:solidFill>
                  <a:schemeClr val="tx2"/>
                </a:solidFill>
              </a:rPr>
              <a:t>. </a:t>
            </a:r>
            <a:r>
              <a:rPr lang="en-GB" sz="1400" dirty="0" err="1" smtClean="0">
                <a:solidFill>
                  <a:schemeClr val="tx2"/>
                </a:solidFill>
              </a:rPr>
              <a:t>stroški</a:t>
            </a:r>
            <a:r>
              <a:rPr lang="en-GB" sz="1400" dirty="0" smtClean="0">
                <a:solidFill>
                  <a:schemeClr val="tx2"/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953735"/>
                </a:solidFill>
              </a:rPr>
              <a:t>- 2.9 </a:t>
            </a:r>
            <a:r>
              <a:rPr lang="en-GB" sz="1400" b="1" dirty="0" err="1" smtClean="0">
                <a:solidFill>
                  <a:srgbClr val="953735"/>
                </a:solidFill>
              </a:rPr>
              <a:t>mlr</a:t>
            </a:r>
            <a:r>
              <a:rPr lang="en-GB" sz="1400" b="1" dirty="0" smtClean="0">
                <a:solidFill>
                  <a:srgbClr val="953735"/>
                </a:solidFill>
              </a:rPr>
              <a:t> €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7620000" y="3886200"/>
            <a:ext cx="1447800" cy="846386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err="1" smtClean="0">
                <a:solidFill>
                  <a:schemeClr val="tx2"/>
                </a:solidFill>
              </a:rPr>
              <a:t>Izgubljeni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prihodki</a:t>
            </a:r>
            <a:r>
              <a:rPr lang="en-GB" sz="1400" dirty="0" smtClean="0">
                <a:solidFill>
                  <a:schemeClr val="tx2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953735"/>
                </a:solidFill>
              </a:rPr>
              <a:t>-3.2 </a:t>
            </a:r>
            <a:r>
              <a:rPr lang="en-GB" sz="1400" b="1" dirty="0" err="1" smtClean="0">
                <a:solidFill>
                  <a:srgbClr val="953735"/>
                </a:solidFill>
              </a:rPr>
              <a:t>mlr</a:t>
            </a:r>
            <a:r>
              <a:rPr lang="en-GB" sz="1400" b="1" dirty="0" smtClean="0">
                <a:solidFill>
                  <a:srgbClr val="953735"/>
                </a:solidFill>
              </a:rPr>
              <a:t> €</a:t>
            </a: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457200" y="1219200"/>
            <a:ext cx="4114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Calibri" charset="0"/>
              </a:rPr>
              <a:t>A: </a:t>
            </a:r>
            <a:r>
              <a:rPr lang="en-US" sz="2400" b="1" dirty="0" err="1" smtClean="0">
                <a:latin typeface="Calibri" charset="0"/>
              </a:rPr>
              <a:t>Tovor</a:t>
            </a:r>
            <a:r>
              <a:rPr lang="en-US" sz="2400" b="1" dirty="0" smtClean="0">
                <a:latin typeface="Calibri" charset="0"/>
              </a:rPr>
              <a:t> </a:t>
            </a:r>
            <a:r>
              <a:rPr lang="en-US" sz="2400" b="1" dirty="0" err="1" smtClean="0">
                <a:latin typeface="Calibri" charset="0"/>
              </a:rPr>
              <a:t>gre</a:t>
            </a:r>
            <a:r>
              <a:rPr lang="en-US" sz="2400" b="1" dirty="0" smtClean="0">
                <a:latin typeface="Calibri" charset="0"/>
              </a:rPr>
              <a:t> </a:t>
            </a:r>
            <a:r>
              <a:rPr lang="en-US" sz="2400" b="1" dirty="0" err="1" smtClean="0">
                <a:latin typeface="Calibri" charset="0"/>
              </a:rPr>
              <a:t>na</a:t>
            </a:r>
            <a:r>
              <a:rPr lang="en-US" sz="2400" b="1" dirty="0" smtClean="0">
                <a:latin typeface="Calibri" charset="0"/>
              </a:rPr>
              <a:t> </a:t>
            </a:r>
            <a:r>
              <a:rPr lang="en-US" sz="2400" b="1" dirty="0" err="1" smtClean="0">
                <a:latin typeface="Calibri" charset="0"/>
              </a:rPr>
              <a:t>ceste</a:t>
            </a:r>
            <a:r>
              <a:rPr lang="en-US" sz="2100" dirty="0" smtClean="0">
                <a:latin typeface="Calibri" charset="0"/>
              </a:rPr>
              <a:t>:</a:t>
            </a:r>
          </a:p>
          <a:p>
            <a:pPr>
              <a:defRPr/>
            </a:pPr>
            <a:endParaRPr lang="en-US" sz="2000" dirty="0" smtClean="0">
              <a:latin typeface="Calibri" charset="0"/>
            </a:endParaRPr>
          </a:p>
          <a:p>
            <a:pPr marL="266700" indent="-266700" algn="l">
              <a:buFontTx/>
              <a:buChar char="-"/>
              <a:defRPr/>
            </a:pPr>
            <a:r>
              <a:rPr lang="en-US" sz="2100" dirty="0" err="1" smtClean="0">
                <a:latin typeface="Calibri" charset="0"/>
              </a:rPr>
              <a:t>Eksterni</a:t>
            </a:r>
            <a:r>
              <a:rPr lang="en-US" sz="2100" dirty="0" smtClean="0">
                <a:latin typeface="Calibri" charset="0"/>
              </a:rPr>
              <a:t> </a:t>
            </a:r>
            <a:r>
              <a:rPr lang="en-US" sz="2100" dirty="0" err="1" smtClean="0">
                <a:latin typeface="Calibri" charset="0"/>
              </a:rPr>
              <a:t>družbeni</a:t>
            </a:r>
            <a:r>
              <a:rPr lang="en-US" sz="2100" dirty="0" smtClean="0">
                <a:latin typeface="Calibri" charset="0"/>
              </a:rPr>
              <a:t> </a:t>
            </a:r>
            <a:r>
              <a:rPr lang="en-US" sz="2100" dirty="0" err="1" smtClean="0">
                <a:latin typeface="Calibri" charset="0"/>
              </a:rPr>
              <a:t>stroški</a:t>
            </a:r>
            <a:r>
              <a:rPr lang="en-US" sz="2100" dirty="0" smtClean="0">
                <a:latin typeface="Calibri" charset="0"/>
              </a:rPr>
              <a:t>:</a:t>
            </a:r>
          </a:p>
          <a:p>
            <a:pPr marL="285750" indent="-285750" algn="l">
              <a:buFontTx/>
              <a:buChar char="-"/>
              <a:defRPr/>
            </a:pPr>
            <a:r>
              <a:rPr lang="en-US" sz="2100" dirty="0" err="1" smtClean="0">
                <a:latin typeface="Calibri" charset="0"/>
              </a:rPr>
              <a:t>Vzdrževanje</a:t>
            </a:r>
            <a:r>
              <a:rPr lang="en-US" sz="2100" dirty="0" smtClean="0">
                <a:latin typeface="Calibri" charset="0"/>
              </a:rPr>
              <a:t> AC</a:t>
            </a:r>
          </a:p>
          <a:p>
            <a:pPr marL="285750" indent="-285750" algn="l">
              <a:buFontTx/>
              <a:buChar char="-"/>
              <a:defRPr/>
            </a:pPr>
            <a:r>
              <a:rPr lang="en-US" sz="2100" dirty="0" smtClean="0">
                <a:latin typeface="Calibri" charset="0"/>
              </a:rPr>
              <a:t>Etc…</a:t>
            </a:r>
            <a:endParaRPr lang="en-US" sz="1900" dirty="0">
              <a:latin typeface="Calibri" charset="0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4572000" y="1219200"/>
            <a:ext cx="4343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Calibri" charset="0"/>
              </a:rPr>
              <a:t>B: </a:t>
            </a:r>
            <a:r>
              <a:rPr lang="en-US" sz="2000" b="1" dirty="0" err="1" smtClean="0">
                <a:latin typeface="Calibri" charset="0"/>
              </a:rPr>
              <a:t>Tovor</a:t>
            </a:r>
            <a:r>
              <a:rPr lang="en-US" sz="2000" b="1" dirty="0" smtClean="0">
                <a:latin typeface="Calibri" charset="0"/>
              </a:rPr>
              <a:t> </a:t>
            </a:r>
            <a:r>
              <a:rPr lang="en-US" sz="2000" b="1" dirty="0" err="1" smtClean="0">
                <a:latin typeface="Calibri" charset="0"/>
              </a:rPr>
              <a:t>gre</a:t>
            </a:r>
            <a:r>
              <a:rPr lang="en-US" sz="2000" b="1" dirty="0" smtClean="0">
                <a:latin typeface="Calibri" charset="0"/>
              </a:rPr>
              <a:t> v </a:t>
            </a:r>
            <a:r>
              <a:rPr lang="en-US" sz="2000" b="1" dirty="0" err="1" smtClean="0">
                <a:latin typeface="Calibri" charset="0"/>
              </a:rPr>
              <a:t>Trst</a:t>
            </a:r>
            <a:r>
              <a:rPr lang="en-US" sz="2000" b="1" dirty="0" smtClean="0">
                <a:latin typeface="Calibri" charset="0"/>
              </a:rPr>
              <a:t> in BA </a:t>
            </a:r>
            <a:r>
              <a:rPr lang="en-US" sz="2000" b="1" dirty="0" err="1" smtClean="0">
                <a:latin typeface="Calibri" charset="0"/>
              </a:rPr>
              <a:t>koridor</a:t>
            </a:r>
            <a:endParaRPr lang="en-US" sz="2000" b="1" dirty="0" smtClean="0">
              <a:latin typeface="Calibri" charset="0"/>
            </a:endParaRPr>
          </a:p>
          <a:p>
            <a:pPr>
              <a:defRPr/>
            </a:pPr>
            <a:endParaRPr lang="en-US" sz="1600" b="1" dirty="0" smtClean="0">
              <a:latin typeface="Calibri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1800" dirty="0" err="1" smtClean="0">
                <a:latin typeface="Calibri" charset="0"/>
              </a:rPr>
              <a:t>Izgubljeni</a:t>
            </a:r>
            <a:r>
              <a:rPr lang="en-US" sz="1800" dirty="0" smtClean="0">
                <a:latin typeface="Calibri" charset="0"/>
              </a:rPr>
              <a:t> </a:t>
            </a:r>
            <a:r>
              <a:rPr lang="en-US" sz="1800" dirty="0" err="1" smtClean="0">
                <a:latin typeface="Calibri" charset="0"/>
              </a:rPr>
              <a:t>prihodki</a:t>
            </a:r>
            <a:r>
              <a:rPr lang="en-US" sz="1800" dirty="0" smtClean="0">
                <a:latin typeface="Calibri" charset="0"/>
              </a:rPr>
              <a:t> </a:t>
            </a:r>
            <a:r>
              <a:rPr lang="en-US" sz="1800" dirty="0" err="1" smtClean="0">
                <a:latin typeface="Calibri" charset="0"/>
              </a:rPr>
              <a:t>logistov</a:t>
            </a:r>
            <a:endParaRPr lang="en-US" sz="1800" dirty="0" smtClean="0">
              <a:latin typeface="Calibri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800" dirty="0" err="1" smtClean="0">
                <a:latin typeface="Calibri" charset="0"/>
              </a:rPr>
              <a:t>Nerazvoj</a:t>
            </a:r>
            <a:r>
              <a:rPr lang="en-US" sz="1800" dirty="0" smtClean="0">
                <a:latin typeface="Calibri" charset="0"/>
              </a:rPr>
              <a:t> </a:t>
            </a:r>
            <a:r>
              <a:rPr lang="en-US" sz="1800" dirty="0" err="1" smtClean="0">
                <a:latin typeface="Calibri" charset="0"/>
              </a:rPr>
              <a:t>domače</a:t>
            </a:r>
            <a:r>
              <a:rPr lang="en-US" sz="1800" dirty="0" smtClean="0">
                <a:latin typeface="Calibri" charset="0"/>
              </a:rPr>
              <a:t> </a:t>
            </a:r>
            <a:r>
              <a:rPr lang="en-US" sz="1800" dirty="0" err="1" smtClean="0">
                <a:latin typeface="Calibri" charset="0"/>
              </a:rPr>
              <a:t>logistike</a:t>
            </a:r>
            <a:endParaRPr lang="en-US" sz="1600" dirty="0">
              <a:latin typeface="Calibri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142693"/>
              </p:ext>
            </p:extLst>
          </p:nvPr>
        </p:nvGraphicFramePr>
        <p:xfrm>
          <a:off x="1371600" y="2438400"/>
          <a:ext cx="2286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137332"/>
              </p:ext>
            </p:extLst>
          </p:nvPr>
        </p:nvGraphicFramePr>
        <p:xfrm>
          <a:off x="5334000" y="2590800"/>
          <a:ext cx="2286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31504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Graphic spid="14" grpId="0">
        <p:bldAsOne/>
      </p:bldGraphic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990600"/>
          </a:xfrm>
        </p:spPr>
        <p:txBody>
          <a:bodyPr>
            <a:noAutofit/>
          </a:bodyPr>
          <a:lstStyle/>
          <a:p>
            <a:pPr algn="ctr"/>
            <a:r>
              <a:rPr lang="sl-SI" sz="3200" b="1" dirty="0" smtClean="0">
                <a:latin typeface="Arial" charset="0"/>
              </a:rPr>
              <a:t>Varianta </a:t>
            </a:r>
            <a:r>
              <a:rPr lang="sl-SI" sz="3200" b="1" dirty="0" smtClean="0">
                <a:solidFill>
                  <a:srgbClr val="A50021"/>
                </a:solidFill>
                <a:latin typeface="Arial" charset="0"/>
              </a:rPr>
              <a:t>A</a:t>
            </a:r>
            <a:r>
              <a:rPr lang="sl-SI" sz="3200" b="1" u="sng" dirty="0" smtClean="0">
                <a:solidFill>
                  <a:schemeClr val="bg1"/>
                </a:solidFill>
                <a:latin typeface="Arial" charset="0"/>
              </a:rPr>
              <a:t>do </a:t>
            </a:r>
            <a:r>
              <a:rPr lang="sl-SI" sz="3200" b="1" u="sng" dirty="0">
                <a:solidFill>
                  <a:schemeClr val="bg1"/>
                </a:solidFill>
                <a:latin typeface="Arial" charset="0"/>
              </a:rPr>
              <a:t>2025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864096"/>
          </a:xfrm>
        </p:spPr>
        <p:txBody>
          <a:bodyPr/>
          <a:lstStyle/>
          <a:p>
            <a:pPr>
              <a:buFontTx/>
              <a:buChar char="•"/>
            </a:pPr>
            <a:r>
              <a:rPr lang="sl-SI" sz="1800" dirty="0" smtClean="0">
                <a:latin typeface="Arial" charset="0"/>
              </a:rPr>
              <a:t>Prioriteta na </a:t>
            </a:r>
            <a:r>
              <a:rPr lang="sl-SI" sz="1800" dirty="0">
                <a:latin typeface="Arial" charset="0"/>
              </a:rPr>
              <a:t>“Želez. </a:t>
            </a:r>
            <a:r>
              <a:rPr lang="sl-SI" sz="1800" dirty="0" smtClean="0">
                <a:latin typeface="Arial" charset="0"/>
              </a:rPr>
              <a:t>hrbtenici</a:t>
            </a:r>
            <a:r>
              <a:rPr lang="sl-SI" sz="1800" dirty="0">
                <a:latin typeface="Arial" charset="0"/>
              </a:rPr>
              <a:t>” KP – Dunaj in KP - Budimpešta </a:t>
            </a:r>
            <a:endParaRPr lang="sl-SI" sz="1800" dirty="0" smtClean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sl-SI" sz="1800" b="0" dirty="0" smtClean="0">
                <a:latin typeface="Arial" charset="0"/>
              </a:rPr>
              <a:t>(brez ljubljanskega železniškega vozlišča) 	(</a:t>
            </a:r>
            <a:r>
              <a:rPr lang="sl-SI" sz="1800" b="0" u="sng" dirty="0" smtClean="0">
                <a:latin typeface="Arial" charset="0"/>
              </a:rPr>
              <a:t>5,647 </a:t>
            </a:r>
            <a:r>
              <a:rPr lang="sl-SI" sz="1800" b="0" u="sng" dirty="0">
                <a:latin typeface="Arial" charset="0"/>
              </a:rPr>
              <a:t>mio €</a:t>
            </a:r>
            <a:r>
              <a:rPr lang="sl-SI" sz="1800" b="0" dirty="0" smtClean="0">
                <a:latin typeface="Arial" charset="0"/>
              </a:rPr>
              <a:t>)</a:t>
            </a:r>
            <a:endParaRPr lang="sl-SI" sz="1800" b="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96" y="2348880"/>
            <a:ext cx="9144000" cy="3744416"/>
          </a:xfrm>
          <a:prstGeom prst="rect">
            <a:avLst/>
          </a:prstGeom>
        </p:spPr>
      </p:pic>
      <p:sp>
        <p:nvSpPr>
          <p:cNvPr id="6" name="Ellipse 10"/>
          <p:cNvSpPr>
            <a:spLocks noChangeArrowheads="1"/>
          </p:cNvSpPr>
          <p:nvPr/>
        </p:nvSpPr>
        <p:spPr bwMode="auto">
          <a:xfrm>
            <a:off x="8676456" y="5805264"/>
            <a:ext cx="496888" cy="342900"/>
          </a:xfrm>
          <a:prstGeom prst="ellips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GB" sz="3200" dirty="0">
              <a:solidFill>
                <a:srgbClr val="A50021"/>
              </a:solidFill>
              <a:latin typeface="Calibri" charset="0"/>
              <a:ea typeface="Calibri"/>
              <a:cs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2996952"/>
            <a:ext cx="4464496" cy="288032"/>
          </a:xfrm>
          <a:prstGeom prst="rect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 w="19050">
            <a:solidFill>
              <a:srgbClr val="990000"/>
            </a:solidFill>
            <a:round/>
            <a:headEnd/>
            <a:tailEnd/>
          </a:ln>
          <a:extLst/>
        </p:spPr>
        <p:txBody>
          <a:bodyPr/>
          <a:lstStyle/>
          <a:p>
            <a:pPr algn="ctr"/>
            <a:endParaRPr lang="en-GB" sz="2000" dirty="0">
              <a:solidFill>
                <a:schemeClr val="tx2"/>
              </a:solidFill>
              <a:latin typeface="Calibri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054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ja tema_mod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Moja tema_modra.thmx</Template>
  <TotalTime>12653</TotalTime>
  <Words>835</Words>
  <Application>Microsoft Macintosh PowerPoint</Application>
  <PresentationFormat>Letter Paper (8.5x11 in)</PresentationFormat>
  <Paragraphs>209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Moja tema_modra</vt:lpstr>
      <vt:lpstr>Clarity</vt:lpstr>
      <vt:lpstr>1_Clarity</vt:lpstr>
      <vt:lpstr>Finančni in makroekonomski vidiki razvoja železniškega prometa v Sloveniji</vt:lpstr>
      <vt:lpstr>Globalni transportni tokovi</vt:lpstr>
      <vt:lpstr>Nas mora obvoz okrog Slovenije skrbeti?</vt:lpstr>
      <vt:lpstr>Stanje železniške infrastrukture - Ozka grla</vt:lpstr>
      <vt:lpstr>Izkoriščenost zmogljivosti: 2030</vt:lpstr>
      <vt:lpstr>Glavno ozko grlo manjkajoči 2.tir Koper - Divača</vt:lpstr>
      <vt:lpstr>PowerPoint Presentation</vt:lpstr>
      <vt:lpstr>PowerPoint Presentation</vt:lpstr>
      <vt:lpstr>Varianta Ado 2025</vt:lpstr>
      <vt:lpstr>Potrebne letne naložbe (letni zneski za investicije, brez vzdrževanja, mio €)</vt:lpstr>
      <vt:lpstr>Financiranje 2. tira Divača</vt:lpstr>
      <vt:lpstr>PowerPoint Presentation</vt:lpstr>
      <vt:lpstr>PowerPoint Presentation</vt:lpstr>
      <vt:lpstr>Makroekonomski učinki vlaganj v javno infrastrukturo do 2035</vt:lpstr>
      <vt:lpstr>Makroekonomski učinki vlaganj v javno infrastrukturo (do 2040; mlr €)</vt:lpstr>
      <vt:lpstr>Učinki vlaganj</vt:lpstr>
      <vt:lpstr>Multiplikator in javne investicije v infrastrukturo</vt:lpstr>
      <vt:lpstr>Multiplikator in javne investicije v infrastrukturo</vt:lpstr>
      <vt:lpstr>Viri financiranja</vt:lpstr>
      <vt:lpstr>Domači viri</vt:lpstr>
      <vt:lpstr>Hvala za pozornost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Globalization</dc:title>
  <dc:creator>Mike Giambattista</dc:creator>
  <cp:lastModifiedBy>Joze Damijan</cp:lastModifiedBy>
  <cp:revision>400</cp:revision>
  <dcterms:created xsi:type="dcterms:W3CDTF">2010-03-15T14:45:13Z</dcterms:created>
  <dcterms:modified xsi:type="dcterms:W3CDTF">2015-06-19T07:02:53Z</dcterms:modified>
</cp:coreProperties>
</file>